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customXml/itemProps1.xml" ContentType="application/vnd.openxmlformats-officedocument.customXmlProperties+xml"/>
  <Default Extension="rels" ContentType="application/vnd.openxmlformats-package.relationships+xml"/>
  <Override PartName="/ppt/slides/slide5.xml" ContentType="application/vnd.openxmlformats-officedocument.presentationml.slide+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5.xml" ContentType="application/vnd.openxmlformats-officedocument.presentationml.slide+xml"/>
  <Override PartName="/customXml/itemProps2.xml" ContentType="application/vnd.openxmlformats-officedocument.customXmlProperties+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Default Extension="pdf" ContentType="application/pdf"/>
  <Override PartName="/ppt/slides/slide16.xml" ContentType="application/vnd.openxmlformats-officedocument.presentationml.slide+xml"/>
  <Override PartName="/customXml/itemProps3.xml" ContentType="application/vnd.openxmlformats-officedocument.customXmlProperties+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4"/>
  </p:sldMasterIdLst>
  <p:notesMasterIdLst>
    <p:notesMasterId r:id="rId34"/>
  </p:notesMasterIdLst>
  <p:sldIdLst>
    <p:sldId id="256" r:id="rId5"/>
    <p:sldId id="260" r:id="rId6"/>
    <p:sldId id="261" r:id="rId7"/>
    <p:sldId id="257" r:id="rId8"/>
    <p:sldId id="262" r:id="rId9"/>
    <p:sldId id="265" r:id="rId10"/>
    <p:sldId id="263" r:id="rId11"/>
    <p:sldId id="266" r:id="rId12"/>
    <p:sldId id="267" r:id="rId13"/>
    <p:sldId id="268" r:id="rId14"/>
    <p:sldId id="289" r:id="rId15"/>
    <p:sldId id="290" r:id="rId16"/>
    <p:sldId id="269" r:id="rId17"/>
    <p:sldId id="270" r:id="rId18"/>
    <p:sldId id="284" r:id="rId19"/>
    <p:sldId id="272" r:id="rId20"/>
    <p:sldId id="273" r:id="rId21"/>
    <p:sldId id="274" r:id="rId22"/>
    <p:sldId id="287" r:id="rId23"/>
    <p:sldId id="295" r:id="rId24"/>
    <p:sldId id="292" r:id="rId25"/>
    <p:sldId id="280" r:id="rId26"/>
    <p:sldId id="293" r:id="rId27"/>
    <p:sldId id="294" r:id="rId28"/>
    <p:sldId id="286" r:id="rId29"/>
    <p:sldId id="291" r:id="rId30"/>
    <p:sldId id="288" r:id="rId31"/>
    <p:sldId id="283" r:id="rId32"/>
    <p:sldId id="258"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8C191B"/>
    <a:srgbClr val="0063AA"/>
    <a:srgbClr val="6598B9"/>
    <a:srgbClr val="7ACB79"/>
    <a:srgbClr val="36CA5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1678" autoAdjust="0"/>
    <p:restoredTop sz="94660"/>
  </p:normalViewPr>
  <p:slideViewPr>
    <p:cSldViewPr>
      <p:cViewPr>
        <p:scale>
          <a:sx n="105" d="100"/>
          <a:sy n="105" d="100"/>
        </p:scale>
        <p:origin x="-688" y="-216"/>
      </p:cViewPr>
      <p:guideLst>
        <p:guide orient="horz" pos="336"/>
        <p:guide pos="2880"/>
      </p:guideLst>
    </p:cSldViewPr>
  </p:slideViewPr>
  <p:notesTextViewPr>
    <p:cViewPr>
      <p:scale>
        <a:sx n="100" d="100"/>
        <a:sy n="100" d="100"/>
      </p:scale>
      <p:origin x="0" y="0"/>
    </p:cViewPr>
  </p:notesTextViewPr>
  <p:notesViewPr>
    <p:cSldViewPr>
      <p:cViewPr varScale="1">
        <p:scale>
          <a:sx n="68" d="100"/>
          <a:sy n="68" d="100"/>
        </p:scale>
        <p:origin x="-3134" y="-67"/>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110EFA-9496-4379-A30E-715BBE48037D}" type="datetimeFigureOut">
              <a:rPr lang="en-US" smtClean="0"/>
              <a:pPr/>
              <a:t>4/28/14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2BD956-B786-49C5-9A4B-C06353A7FE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3649662"/>
            <a:ext cx="9144000" cy="244170"/>
          </a:xfrm>
          <a:prstGeom prst="rect">
            <a:avLst/>
          </a:prstGeom>
          <a:solidFill>
            <a:srgbClr val="8C191B">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Rectangle 4"/>
          <p:cNvSpPr/>
          <p:nvPr userDrawn="1"/>
        </p:nvSpPr>
        <p:spPr>
          <a:xfrm>
            <a:off x="-1" y="3675527"/>
            <a:ext cx="9144001" cy="140677"/>
          </a:xfrm>
          <a:prstGeom prst="rect">
            <a:avLst/>
          </a:prstGeom>
          <a:solidFill>
            <a:srgbClr val="8C191B"/>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Rectangle 5"/>
          <p:cNvSpPr/>
          <p:nvPr userDrawn="1"/>
        </p:nvSpPr>
        <p:spPr>
          <a:xfrm>
            <a:off x="0" y="0"/>
            <a:ext cx="9144000" cy="3701700"/>
          </a:xfrm>
          <a:prstGeom prst="rect">
            <a:avLst/>
          </a:prstGeom>
          <a:solidFill>
            <a:srgbClr val="0063AA"/>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Title 7"/>
          <p:cNvSpPr>
            <a:spLocks noGrp="1"/>
          </p:cNvSpPr>
          <p:nvPr>
            <p:ph type="ctrTitle" hasCustomPrompt="1"/>
          </p:nvPr>
        </p:nvSpPr>
        <p:spPr>
          <a:xfrm>
            <a:off x="304800" y="2209800"/>
            <a:ext cx="8686800" cy="1470025"/>
          </a:xfrm>
        </p:spPr>
        <p:txBody>
          <a:bodyPr anchor="b"/>
          <a:lstStyle>
            <a:lvl1pPr algn="l">
              <a:defRPr sz="4000" baseline="0">
                <a:solidFill>
                  <a:schemeClr val="bg1"/>
                </a:solidFill>
                <a:latin typeface="+mj-lt"/>
              </a:defRPr>
            </a:lvl1pPr>
          </a:lstStyle>
          <a:p>
            <a:r>
              <a:rPr kumimoji="0" lang="en-US" dirty="0" smtClean="0"/>
              <a:t>Click here to edit master</a:t>
            </a:r>
            <a:endParaRPr kumimoji="0" lang="en-US" dirty="0"/>
          </a:p>
        </p:txBody>
      </p:sp>
      <p:sp>
        <p:nvSpPr>
          <p:cNvPr id="8"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9" name="Rectangle 8"/>
          <p:cNvSpPr/>
          <p:nvPr userDrawn="1"/>
        </p:nvSpPr>
        <p:spPr>
          <a:xfrm flipV="1">
            <a:off x="5410182" y="3810000"/>
            <a:ext cx="3733819" cy="91087"/>
          </a:xfrm>
          <a:prstGeom prst="rect">
            <a:avLst/>
          </a:prstGeom>
          <a:solidFill>
            <a:srgbClr val="8C191B"/>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userDrawn="1"/>
        </p:nvSpPr>
        <p:spPr>
          <a:xfrm flipV="1">
            <a:off x="5410200" y="3897010"/>
            <a:ext cx="3733801" cy="192024"/>
          </a:xfrm>
          <a:prstGeom prst="rect">
            <a:avLst/>
          </a:prstGeom>
          <a:solidFill>
            <a:srgbClr val="8C191B">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userDrawn="1"/>
        </p:nvSpPr>
        <p:spPr>
          <a:xfrm flipV="1">
            <a:off x="5410200" y="4115167"/>
            <a:ext cx="3733801" cy="9144"/>
          </a:xfrm>
          <a:prstGeom prst="rect">
            <a:avLst/>
          </a:prstGeom>
          <a:solidFill>
            <a:srgbClr val="8C191B">
              <a:alpha val="65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userDrawn="1"/>
        </p:nvSpPr>
        <p:spPr>
          <a:xfrm flipV="1">
            <a:off x="5410200" y="4164403"/>
            <a:ext cx="1965960" cy="18288"/>
          </a:xfrm>
          <a:prstGeom prst="rect">
            <a:avLst/>
          </a:prstGeom>
          <a:solidFill>
            <a:srgbClr val="8C191B">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p:nvPr userDrawn="1"/>
        </p:nvSpPr>
        <p:spPr>
          <a:xfrm flipV="1">
            <a:off x="5410200" y="4199572"/>
            <a:ext cx="1965960" cy="9144"/>
          </a:xfrm>
          <a:prstGeom prst="rect">
            <a:avLst/>
          </a:prstGeom>
          <a:solidFill>
            <a:srgbClr val="8C191B">
              <a:alpha val="65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14" name="Rounded Rectangle 13"/>
          <p:cNvSpPr/>
          <p:nvPr userDrawn="1"/>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15" name="Rounded Rectangle 14"/>
          <p:cNvSpPr/>
          <p:nvPr userDrawn="1"/>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343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1"/>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768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768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5762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7200" y="533400"/>
            <a:ext cx="8229600" cy="884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457200" y="1600200"/>
            <a:ext cx="82296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Rectangle 7"/>
          <p:cNvSpPr/>
          <p:nvPr userDrawn="1"/>
        </p:nvSpPr>
        <p:spPr>
          <a:xfrm>
            <a:off x="1" y="366818"/>
            <a:ext cx="9144000" cy="84407"/>
          </a:xfrm>
          <a:prstGeom prst="rect">
            <a:avLst/>
          </a:prstGeom>
          <a:solidFill>
            <a:srgbClr val="8C191B">
              <a:alpha val="85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userDrawn="1"/>
        </p:nvSpPr>
        <p:spPr>
          <a:xfrm>
            <a:off x="0" y="-1"/>
            <a:ext cx="9144000" cy="310663"/>
          </a:xfrm>
          <a:prstGeom prst="rect">
            <a:avLst/>
          </a:prstGeom>
          <a:solidFill>
            <a:srgbClr val="0063AA"/>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userDrawn="1"/>
        </p:nvSpPr>
        <p:spPr>
          <a:xfrm>
            <a:off x="0" y="308276"/>
            <a:ext cx="9144001" cy="91441"/>
          </a:xfrm>
          <a:prstGeom prst="rect">
            <a:avLst/>
          </a:prstGeom>
          <a:solidFill>
            <a:srgbClr val="8C191B"/>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userDrawn="1"/>
        </p:nvSpPr>
        <p:spPr>
          <a:xfrm flipV="1">
            <a:off x="5410182" y="360246"/>
            <a:ext cx="3733819" cy="91087"/>
          </a:xfrm>
          <a:prstGeom prst="rect">
            <a:avLst/>
          </a:prstGeom>
          <a:solidFill>
            <a:srgbClr val="8C191B">
              <a:alpha val="81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userDrawn="1"/>
        </p:nvSpPr>
        <p:spPr>
          <a:xfrm flipV="1">
            <a:off x="5410200" y="440112"/>
            <a:ext cx="3733801" cy="180035"/>
          </a:xfrm>
          <a:prstGeom prst="rect">
            <a:avLst/>
          </a:prstGeom>
          <a:solidFill>
            <a:srgbClr val="8C191B">
              <a:alpha val="78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13" name="Rounded Rectangle 12"/>
          <p:cNvSpPr/>
          <p:nvPr userDrawn="1"/>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14" name="Rounded Rectangle 13"/>
          <p:cNvSpPr/>
          <p:nvPr userDrawn="1"/>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20" name="Picture 19" descr="PointwiseCorpSCREEN.jpg"/>
          <p:cNvPicPr>
            <a:picLocks noChangeAspect="1"/>
          </p:cNvPicPr>
          <p:nvPr userDrawn="1"/>
        </p:nvPicPr>
        <p:blipFill>
          <a:blip r:embed="rId10" cstate="print"/>
          <a:stretch>
            <a:fillRect/>
          </a:stretch>
        </p:blipFill>
        <p:spPr>
          <a:xfrm>
            <a:off x="6858000" y="6428232"/>
            <a:ext cx="2098548" cy="329184"/>
          </a:xfrm>
          <a:prstGeom prst="rect">
            <a:avLst/>
          </a:prstGeom>
        </p:spPr>
      </p:pic>
      <p:pic>
        <p:nvPicPr>
          <p:cNvPr id="16" name="Picture 15" descr="Logo_Splash.png"/>
          <p:cNvPicPr>
            <a:picLocks noChangeAspect="1"/>
          </p:cNvPicPr>
          <p:nvPr userDrawn="1"/>
        </p:nvPicPr>
        <p:blipFill>
          <a:blip r:embed="rId11" cstate="print"/>
          <a:stretch>
            <a:fillRect/>
          </a:stretch>
        </p:blipFill>
        <p:spPr>
          <a:xfrm>
            <a:off x="148847" y="6324600"/>
            <a:ext cx="689353" cy="457200"/>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8" r:id="rId8"/>
  </p:sldLayoutIdLst>
  <p:txStyles>
    <p:titleStyle>
      <a:lvl1pPr algn="ctr" rtl="0" fontAlgn="base">
        <a:spcBef>
          <a:spcPct val="0"/>
        </a:spcBef>
        <a:spcAft>
          <a:spcPct val="0"/>
        </a:spcAft>
        <a:defRPr sz="4000" kern="1200" baseline="0">
          <a:solidFill>
            <a:schemeClr val="tx1"/>
          </a:solidFill>
          <a:latin typeface="Verdana" pitchFamily="34" charset="0"/>
          <a:ea typeface="+mj-ea"/>
          <a:cs typeface="+mj-cs"/>
        </a:defRPr>
      </a:lvl1pPr>
      <a:lvl2pPr algn="ctr" rtl="0" fontAlgn="base">
        <a:spcBef>
          <a:spcPct val="0"/>
        </a:spcBef>
        <a:spcAft>
          <a:spcPct val="0"/>
        </a:spcAft>
        <a:defRPr sz="4400">
          <a:solidFill>
            <a:schemeClr val="tx1"/>
          </a:solidFill>
          <a:latin typeface="Aller" pitchFamily="2" charset="0"/>
        </a:defRPr>
      </a:lvl2pPr>
      <a:lvl3pPr algn="ctr" rtl="0" fontAlgn="base">
        <a:spcBef>
          <a:spcPct val="0"/>
        </a:spcBef>
        <a:spcAft>
          <a:spcPct val="0"/>
        </a:spcAft>
        <a:defRPr sz="4400">
          <a:solidFill>
            <a:schemeClr val="tx1"/>
          </a:solidFill>
          <a:latin typeface="Aller" pitchFamily="2" charset="0"/>
        </a:defRPr>
      </a:lvl3pPr>
      <a:lvl4pPr algn="ctr" rtl="0" fontAlgn="base">
        <a:spcBef>
          <a:spcPct val="0"/>
        </a:spcBef>
        <a:spcAft>
          <a:spcPct val="0"/>
        </a:spcAft>
        <a:defRPr sz="4400">
          <a:solidFill>
            <a:schemeClr val="tx1"/>
          </a:solidFill>
          <a:latin typeface="Aller" pitchFamily="2" charset="0"/>
        </a:defRPr>
      </a:lvl4pPr>
      <a:lvl5pPr algn="ctr" rtl="0" fontAlgn="base">
        <a:spcBef>
          <a:spcPct val="0"/>
        </a:spcBef>
        <a:spcAft>
          <a:spcPct val="0"/>
        </a:spcAft>
        <a:defRPr sz="4400">
          <a:solidFill>
            <a:schemeClr val="tx1"/>
          </a:solidFill>
          <a:latin typeface="Aller" pitchFamily="2" charset="0"/>
        </a:defRPr>
      </a:lvl5pPr>
      <a:lvl6pPr marL="457200" algn="ctr" rtl="0" fontAlgn="base">
        <a:spcBef>
          <a:spcPct val="0"/>
        </a:spcBef>
        <a:spcAft>
          <a:spcPct val="0"/>
        </a:spcAft>
        <a:defRPr sz="4400">
          <a:solidFill>
            <a:schemeClr val="tx1"/>
          </a:solidFill>
          <a:latin typeface="Aller" pitchFamily="2" charset="0"/>
        </a:defRPr>
      </a:lvl6pPr>
      <a:lvl7pPr marL="914400" algn="ctr" rtl="0" fontAlgn="base">
        <a:spcBef>
          <a:spcPct val="0"/>
        </a:spcBef>
        <a:spcAft>
          <a:spcPct val="0"/>
        </a:spcAft>
        <a:defRPr sz="4400">
          <a:solidFill>
            <a:schemeClr val="tx1"/>
          </a:solidFill>
          <a:latin typeface="Aller" pitchFamily="2" charset="0"/>
        </a:defRPr>
      </a:lvl7pPr>
      <a:lvl8pPr marL="1371600" algn="ctr" rtl="0" fontAlgn="base">
        <a:spcBef>
          <a:spcPct val="0"/>
        </a:spcBef>
        <a:spcAft>
          <a:spcPct val="0"/>
        </a:spcAft>
        <a:defRPr sz="4400">
          <a:solidFill>
            <a:schemeClr val="tx1"/>
          </a:solidFill>
          <a:latin typeface="Aller" pitchFamily="2" charset="0"/>
        </a:defRPr>
      </a:lvl8pPr>
      <a:lvl9pPr marL="1828800" algn="ctr" rtl="0" fontAlgn="base">
        <a:spcBef>
          <a:spcPct val="0"/>
        </a:spcBef>
        <a:spcAft>
          <a:spcPct val="0"/>
        </a:spcAft>
        <a:defRPr sz="4400">
          <a:solidFill>
            <a:schemeClr val="tx1"/>
          </a:solidFill>
          <a:latin typeface="Aller" pitchFamily="2" charset="0"/>
        </a:defRPr>
      </a:lvl9pPr>
    </p:titleStyle>
    <p:bodyStyle>
      <a:lvl1pPr marL="342900" indent="-342900" algn="l" rtl="0" fontAlgn="base">
        <a:spcBef>
          <a:spcPct val="20000"/>
        </a:spcBef>
        <a:spcAft>
          <a:spcPct val="0"/>
        </a:spcAft>
        <a:buFont typeface="Arial" charset="0"/>
        <a:buChar char="•"/>
        <a:defRPr sz="2800" kern="1200">
          <a:solidFill>
            <a:schemeClr val="tx1"/>
          </a:solidFill>
          <a:latin typeface="Verdana" pitchFamily="34" charset="0"/>
          <a:ea typeface="+mn-ea"/>
          <a:cs typeface="+mn-cs"/>
        </a:defRPr>
      </a:lvl1pPr>
      <a:lvl2pPr marL="742950" indent="-285750" algn="l" rtl="0" fontAlgn="base">
        <a:spcBef>
          <a:spcPct val="20000"/>
        </a:spcBef>
        <a:spcAft>
          <a:spcPct val="0"/>
        </a:spcAft>
        <a:buFont typeface="Arial" charset="0"/>
        <a:buChar char="–"/>
        <a:defRPr sz="2400" kern="1200">
          <a:solidFill>
            <a:schemeClr val="tx1"/>
          </a:solidFill>
          <a:latin typeface="Verdana" pitchFamily="34" charset="0"/>
          <a:ea typeface="+mn-ea"/>
          <a:cs typeface="+mn-cs"/>
        </a:defRPr>
      </a:lvl2pPr>
      <a:lvl3pPr marL="1143000" indent="-228600" algn="l" rtl="0" fontAlgn="base">
        <a:spcBef>
          <a:spcPct val="20000"/>
        </a:spcBef>
        <a:spcAft>
          <a:spcPct val="0"/>
        </a:spcAft>
        <a:buFont typeface="Arial" charset="0"/>
        <a:buChar char="•"/>
        <a:defRPr sz="2000" kern="1200">
          <a:solidFill>
            <a:schemeClr val="tx1"/>
          </a:solidFill>
          <a:latin typeface="Verdana" pitchFamily="34" charset="0"/>
          <a:ea typeface="+mn-ea"/>
          <a:cs typeface="+mn-cs"/>
        </a:defRPr>
      </a:lvl3pPr>
      <a:lvl4pPr marL="1600200" indent="-228600" algn="l" rtl="0" fontAlgn="base">
        <a:spcBef>
          <a:spcPct val="20000"/>
        </a:spcBef>
        <a:spcAft>
          <a:spcPct val="0"/>
        </a:spcAft>
        <a:buFont typeface="Arial" charset="0"/>
        <a:buChar char="–"/>
        <a:defRPr sz="1800" kern="1200">
          <a:solidFill>
            <a:schemeClr val="tx1"/>
          </a:solidFill>
          <a:latin typeface="Verdana" pitchFamily="34" charset="0"/>
          <a:ea typeface="+mn-ea"/>
          <a:cs typeface="+mn-cs"/>
        </a:defRPr>
      </a:lvl4pPr>
      <a:lvl5pPr marL="2057400" indent="-228600" algn="l" rtl="0" fontAlgn="base">
        <a:spcBef>
          <a:spcPct val="20000"/>
        </a:spcBef>
        <a:spcAft>
          <a:spcPct val="0"/>
        </a:spcAft>
        <a:buFont typeface="Arial" charset="0"/>
        <a:buChar char="»"/>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d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u2.stanford.edu/training.html" TargetMode="External"/><Relationship Id="rId4" Type="http://schemas.openxmlformats.org/officeDocument/2006/relationships/hyperlink" Target="mailto:webinar@pointwise.com" TargetMode="External"/><Relationship Id="rId5" Type="http://schemas.openxmlformats.org/officeDocument/2006/relationships/hyperlink" Target="mailto:economon@stanford.edu" TargetMode="External"/><Relationship Id="rId1" Type="http://schemas.openxmlformats.org/officeDocument/2006/relationships/slideLayout" Target="../slideLayouts/slideLayout3.xml"/><Relationship Id="rId2" Type="http://schemas.openxmlformats.org/officeDocument/2006/relationships/hyperlink" Target="http://www.pointwise.com/webina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drag_sens_no_legend.png"/>
          <p:cNvPicPr>
            <a:picLocks noChangeAspect="1"/>
          </p:cNvPicPr>
          <p:nvPr/>
        </p:nvPicPr>
        <p:blipFill>
          <a:blip r:embed="rId2">
            <a:clrChange>
              <a:clrFrom>
                <a:srgbClr val="FFFFFF"/>
              </a:clrFrom>
              <a:clrTo>
                <a:srgbClr val="FFFFFF">
                  <a:alpha val="0"/>
                </a:srgbClr>
              </a:clrTo>
            </a:clrChange>
          </a:blip>
          <a:stretch>
            <a:fillRect/>
          </a:stretch>
        </p:blipFill>
        <p:spPr>
          <a:xfrm>
            <a:off x="282613" y="270939"/>
            <a:ext cx="8578774" cy="6316123"/>
          </a:xfrm>
          <a:prstGeom prst="rect">
            <a:avLst/>
          </a:prstGeom>
        </p:spPr>
      </p:pic>
      <p:sp>
        <p:nvSpPr>
          <p:cNvPr id="12290" name="Title 1"/>
          <p:cNvSpPr>
            <a:spLocks noGrp="1"/>
          </p:cNvSpPr>
          <p:nvPr>
            <p:ph type="ctrTitle"/>
          </p:nvPr>
        </p:nvSpPr>
        <p:spPr>
          <a:xfrm>
            <a:off x="533400" y="838200"/>
            <a:ext cx="6248400" cy="1470025"/>
          </a:xfrm>
        </p:spPr>
        <p:txBody>
          <a:bodyPr/>
          <a:lstStyle/>
          <a:p>
            <a:r>
              <a:rPr lang="en-US" sz="3600" dirty="0" smtClean="0"/>
              <a:t>Supersonic Aircraft Shape Design Powered by SU</a:t>
            </a:r>
            <a:r>
              <a:rPr lang="en-US" sz="3600" baseline="30000" dirty="0" smtClean="0"/>
              <a:t>2</a:t>
            </a:r>
            <a:r>
              <a:rPr lang="en-US" sz="3600" dirty="0" smtClean="0"/>
              <a:t> and Pointwise</a:t>
            </a:r>
          </a:p>
        </p:txBody>
      </p:sp>
      <p:pic>
        <p:nvPicPr>
          <p:cNvPr id="5" name="Picture 4" descr="drag_sens.png"/>
          <p:cNvPicPr>
            <a:picLocks noChangeAspect="1"/>
          </p:cNvPicPr>
          <p:nvPr/>
        </p:nvPicPr>
        <p:blipFill>
          <a:blip r:embed="rId3"/>
          <a:srcRect l="3333" t="23967" r="44167" b="65846"/>
          <a:stretch>
            <a:fillRect/>
          </a:stretch>
        </p:blipFill>
        <p:spPr>
          <a:xfrm>
            <a:off x="5105400" y="5638800"/>
            <a:ext cx="4038600" cy="57694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optimization_diagram.pdf"/>
          <p:cNvPicPr>
            <a:picLocks noGrp="1" noChangeAspect="1"/>
          </p:cNvPicPr>
          <p:nvPr>
            <p:ph idx="1"/>
          </p:nvPr>
        </p:nvPicPr>
        <mc:AlternateContent>
          <mc:Choice xmlns:ma="http://schemas.microsoft.com/office/mac/drawingml/2008/main" Requires="ma">
            <p:blipFill>
              <a:blip r:embed="rId2"/>
              <a:srcRect l="3907" t="17544" r="1196" b="7018"/>
              <a:stretch>
                <a:fillRect/>
              </a:stretch>
            </p:blipFill>
          </mc:Choice>
          <mc:Fallback>
            <p:blipFill>
              <a:blip r:embed="rId3"/>
              <a:srcRect l="3907" t="17544" r="1196" b="7018"/>
              <a:stretch>
                <a:fillRect/>
              </a:stretch>
            </p:blipFill>
          </mc:Fallback>
        </mc:AlternateContent>
        <p:spPr>
          <a:xfrm>
            <a:off x="457200" y="1345474"/>
            <a:ext cx="8229600" cy="5055326"/>
          </a:xfrm>
        </p:spPr>
      </p:pic>
      <p:sp>
        <p:nvSpPr>
          <p:cNvPr id="2" name="Title 1"/>
          <p:cNvSpPr>
            <a:spLocks noGrp="1"/>
          </p:cNvSpPr>
          <p:nvPr>
            <p:ph type="title"/>
          </p:nvPr>
        </p:nvSpPr>
        <p:spPr/>
        <p:txBody>
          <a:bodyPr/>
          <a:lstStyle/>
          <a:p>
            <a:r>
              <a:rPr lang="en-US" dirty="0" smtClean="0"/>
              <a:t>Optimal Shape Design Loop</a:t>
            </a:r>
            <a:endParaRPr lang="en-US" dirty="0"/>
          </a:p>
        </p:txBody>
      </p:sp>
      <p:pic>
        <p:nvPicPr>
          <p:cNvPr id="5" name="Picture 4"/>
          <p:cNvPicPr>
            <a:picLocks noChangeAspect="1"/>
          </p:cNvPicPr>
          <p:nvPr/>
        </p:nvPicPr>
        <p:blipFill>
          <a:blip r:embed="rId4" cstate="print"/>
          <a:stretch>
            <a:fillRect/>
          </a:stretch>
        </p:blipFill>
        <p:spPr>
          <a:xfrm>
            <a:off x="3121820" y="6096000"/>
            <a:ext cx="2900360" cy="47232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Design in SU</a:t>
            </a:r>
            <a:r>
              <a:rPr lang="en-US" baseline="30000" dirty="0" smtClean="0"/>
              <a:t>2</a:t>
            </a:r>
            <a:endParaRPr lang="en-US" dirty="0"/>
          </a:p>
        </p:txBody>
      </p:sp>
      <p:sp>
        <p:nvSpPr>
          <p:cNvPr id="3" name="Content Placeholder 2"/>
          <p:cNvSpPr>
            <a:spLocks noGrp="1"/>
          </p:cNvSpPr>
          <p:nvPr>
            <p:ph idx="1"/>
          </p:nvPr>
        </p:nvSpPr>
        <p:spPr>
          <a:xfrm>
            <a:off x="457200" y="1600201"/>
            <a:ext cx="8229600" cy="4343399"/>
          </a:xfrm>
        </p:spPr>
        <p:txBody>
          <a:bodyPr/>
          <a:lstStyle/>
          <a:p>
            <a:r>
              <a:rPr lang="en-US" sz="2000" dirty="0" smtClean="0"/>
              <a:t>There are a lot of moving parts in the</a:t>
            </a:r>
            <a:r>
              <a:rPr lang="en-US" sz="2000" dirty="0" smtClean="0"/>
              <a:t> design loop…</a:t>
            </a:r>
            <a:endParaRPr lang="en-US" sz="2000" dirty="0" smtClean="0"/>
          </a:p>
          <a:p>
            <a:r>
              <a:rPr lang="en-US" sz="2000" dirty="0" smtClean="0"/>
              <a:t>However, SU</a:t>
            </a:r>
            <a:r>
              <a:rPr lang="en-US" sz="2000" baseline="30000" dirty="0" smtClean="0"/>
              <a:t>2</a:t>
            </a:r>
            <a:r>
              <a:rPr lang="en-US" sz="2000" dirty="0" smtClean="0"/>
              <a:t> provides everything you need for design</a:t>
            </a:r>
          </a:p>
          <a:p>
            <a:r>
              <a:rPr lang="en-US" sz="2000" dirty="0" smtClean="0"/>
              <a:t>Configure each module within a single </a:t>
            </a:r>
            <a:r>
              <a:rPr lang="en-US" sz="2000" b="1" dirty="0" err="1" smtClean="0"/>
              <a:t>config</a:t>
            </a:r>
            <a:r>
              <a:rPr lang="en-US" sz="2000" b="1" dirty="0" smtClean="0"/>
              <a:t> file </a:t>
            </a:r>
            <a:r>
              <a:rPr lang="en-US" sz="2000" dirty="0" smtClean="0"/>
              <a:t>(.</a:t>
            </a:r>
            <a:r>
              <a:rPr lang="en-US" sz="2000" dirty="0" err="1" smtClean="0"/>
              <a:t>cfg</a:t>
            </a:r>
            <a:r>
              <a:rPr lang="en-US" sz="2000" dirty="0" smtClean="0"/>
              <a:t>)</a:t>
            </a:r>
            <a:endParaRPr lang="en-US" sz="2000" dirty="0" smtClean="0"/>
          </a:p>
          <a:p>
            <a:r>
              <a:rPr lang="en-US" sz="2000" dirty="0" smtClean="0"/>
              <a:t>With </a:t>
            </a:r>
            <a:r>
              <a:rPr lang="en-US" sz="2000" dirty="0" smtClean="0"/>
              <a:t>everything in place, call </a:t>
            </a:r>
            <a:r>
              <a:rPr lang="en-US" sz="2000" b="1" dirty="0" err="1" smtClean="0"/>
              <a:t>shape_optimization.py</a:t>
            </a:r>
            <a:endParaRPr lang="en-US" sz="2000" b="1" dirty="0" smtClean="0"/>
          </a:p>
          <a:p>
            <a:r>
              <a:rPr lang="en-US" sz="2000" dirty="0" smtClean="0"/>
              <a:t>Python automates the shape design loop for you</a:t>
            </a:r>
          </a:p>
          <a:p>
            <a:pPr>
              <a:buNone/>
            </a:pPr>
            <a:endParaRPr lang="en-US" sz="2000" b="1" dirty="0" smtClean="0"/>
          </a:p>
          <a:p>
            <a:pPr>
              <a:buNone/>
            </a:pPr>
            <a:r>
              <a:rPr lang="en-US" sz="1800" dirty="0" smtClean="0">
                <a:latin typeface="Courier New"/>
                <a:cs typeface="Courier New"/>
              </a:rPr>
              <a:t>$ </a:t>
            </a:r>
            <a:r>
              <a:rPr lang="en-US" sz="1800" dirty="0" err="1" smtClean="0">
                <a:latin typeface="Courier New"/>
                <a:cs typeface="Courier New"/>
              </a:rPr>
              <a:t>shape_optimization.py</a:t>
            </a:r>
            <a:r>
              <a:rPr lang="en-US" sz="1800" dirty="0" smtClean="0">
                <a:latin typeface="Courier New"/>
                <a:cs typeface="Courier New"/>
              </a:rPr>
              <a:t> –</a:t>
            </a:r>
            <a:r>
              <a:rPr lang="en-US" sz="1800" dirty="0" err="1" smtClean="0">
                <a:latin typeface="Courier New"/>
                <a:cs typeface="Courier New"/>
              </a:rPr>
              <a:t>f</a:t>
            </a:r>
            <a:r>
              <a:rPr lang="en-US" sz="1800" dirty="0" smtClean="0">
                <a:latin typeface="Courier New"/>
                <a:cs typeface="Courier New"/>
              </a:rPr>
              <a:t> </a:t>
            </a:r>
            <a:r>
              <a:rPr lang="en-US" sz="1800" dirty="0" smtClean="0">
                <a:latin typeface="Courier New"/>
                <a:cs typeface="Courier New"/>
              </a:rPr>
              <a:t>LM-1021</a:t>
            </a:r>
            <a:r>
              <a:rPr lang="en-US" sz="1800" dirty="0" smtClean="0">
                <a:latin typeface="Courier New"/>
                <a:cs typeface="Courier New"/>
              </a:rPr>
              <a:t>.cfg –</a:t>
            </a:r>
            <a:r>
              <a:rPr lang="en-US" sz="1800" dirty="0" err="1" smtClean="0">
                <a:latin typeface="Courier New"/>
                <a:cs typeface="Courier New"/>
              </a:rPr>
              <a:t>p</a:t>
            </a:r>
            <a:r>
              <a:rPr lang="en-US" sz="1800" dirty="0" smtClean="0">
                <a:latin typeface="Courier New"/>
                <a:cs typeface="Courier New"/>
              </a:rPr>
              <a:t> 96</a:t>
            </a:r>
          </a:p>
          <a:p>
            <a:pPr>
              <a:buNone/>
            </a:pPr>
            <a:endParaRPr lang="en-US" sz="2400" dirty="0" smtClean="0"/>
          </a:p>
        </p:txBody>
      </p:sp>
      <p:sp>
        <p:nvSpPr>
          <p:cNvPr id="6" name="TextBox 5"/>
          <p:cNvSpPr txBox="1"/>
          <p:nvPr/>
        </p:nvSpPr>
        <p:spPr>
          <a:xfrm>
            <a:off x="3276600" y="4953000"/>
            <a:ext cx="1676400" cy="646331"/>
          </a:xfrm>
          <a:prstGeom prst="rect">
            <a:avLst/>
          </a:prstGeom>
          <a:solidFill>
            <a:schemeClr val="bg1"/>
          </a:solidFill>
          <a:ln>
            <a:solidFill>
              <a:schemeClr val="tx1"/>
            </a:solidFill>
          </a:ln>
        </p:spPr>
        <p:txBody>
          <a:bodyPr wrap="square" rtlCol="0">
            <a:spAutoFit/>
          </a:bodyPr>
          <a:lstStyle/>
          <a:p>
            <a:r>
              <a:rPr lang="en-US" dirty="0" smtClean="0"/>
              <a:t>‘-</a:t>
            </a:r>
            <a:r>
              <a:rPr lang="en-US" dirty="0" err="1" smtClean="0"/>
              <a:t>f</a:t>
            </a:r>
            <a:r>
              <a:rPr lang="en-US" dirty="0" smtClean="0"/>
              <a:t>’ specifies </a:t>
            </a:r>
            <a:r>
              <a:rPr lang="en-US" dirty="0" err="1" smtClean="0"/>
              <a:t>config</a:t>
            </a:r>
            <a:r>
              <a:rPr lang="en-US" dirty="0" smtClean="0"/>
              <a:t> filename</a:t>
            </a:r>
            <a:endParaRPr lang="en-US" dirty="0"/>
          </a:p>
        </p:txBody>
      </p:sp>
      <p:cxnSp>
        <p:nvCxnSpPr>
          <p:cNvPr id="8" name="Straight Arrow Connector 7"/>
          <p:cNvCxnSpPr/>
          <p:nvPr/>
        </p:nvCxnSpPr>
        <p:spPr>
          <a:xfrm rot="5400000">
            <a:off x="6019006" y="4572000"/>
            <a:ext cx="609600" cy="1588"/>
          </a:xfrm>
          <a:prstGeom prst="straightConnector1">
            <a:avLst/>
          </a:prstGeom>
          <a:ln w="444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57800" y="4953000"/>
            <a:ext cx="2438400" cy="646331"/>
          </a:xfrm>
          <a:prstGeom prst="rect">
            <a:avLst/>
          </a:prstGeom>
          <a:solidFill>
            <a:schemeClr val="bg1"/>
          </a:solidFill>
          <a:ln>
            <a:solidFill>
              <a:schemeClr val="tx1"/>
            </a:solidFill>
          </a:ln>
        </p:spPr>
        <p:txBody>
          <a:bodyPr wrap="square" rtlCol="0">
            <a:spAutoFit/>
          </a:bodyPr>
          <a:lstStyle/>
          <a:p>
            <a:r>
              <a:rPr lang="en-US" dirty="0" smtClean="0"/>
              <a:t>‘-</a:t>
            </a:r>
            <a:r>
              <a:rPr lang="en-US" dirty="0" err="1" smtClean="0"/>
              <a:t>p</a:t>
            </a:r>
            <a:r>
              <a:rPr lang="en-US" dirty="0" smtClean="0"/>
              <a:t>’ specifies number of </a:t>
            </a:r>
            <a:r>
              <a:rPr lang="en-US" dirty="0" err="1" smtClean="0"/>
              <a:t>procs</a:t>
            </a:r>
            <a:r>
              <a:rPr lang="en-US" dirty="0" smtClean="0"/>
              <a:t> for parallel jobs</a:t>
            </a:r>
            <a:endParaRPr lang="en-US" dirty="0"/>
          </a:p>
        </p:txBody>
      </p:sp>
      <p:cxnSp>
        <p:nvCxnSpPr>
          <p:cNvPr id="11" name="Straight Arrow Connector 10"/>
          <p:cNvCxnSpPr/>
          <p:nvPr/>
        </p:nvCxnSpPr>
        <p:spPr>
          <a:xfrm rot="5400000">
            <a:off x="3734594" y="4571206"/>
            <a:ext cx="609600" cy="1588"/>
          </a:xfrm>
          <a:prstGeom prst="straightConnector1">
            <a:avLst/>
          </a:prstGeom>
          <a:ln w="444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Design in SU</a:t>
            </a:r>
            <a:r>
              <a:rPr lang="en-US" baseline="30000" dirty="0" smtClean="0"/>
              <a:t>2</a:t>
            </a:r>
            <a:endParaRPr lang="en-US" dirty="0"/>
          </a:p>
        </p:txBody>
      </p:sp>
      <p:sp>
        <p:nvSpPr>
          <p:cNvPr id="3" name="Content Placeholder 2"/>
          <p:cNvSpPr>
            <a:spLocks noGrp="1"/>
          </p:cNvSpPr>
          <p:nvPr>
            <p:ph idx="1"/>
          </p:nvPr>
        </p:nvSpPr>
        <p:spPr>
          <a:xfrm>
            <a:off x="457200" y="1600201"/>
            <a:ext cx="8229600" cy="4343399"/>
          </a:xfrm>
        </p:spPr>
        <p:txBody>
          <a:bodyPr/>
          <a:lstStyle/>
          <a:p>
            <a:r>
              <a:rPr lang="en-US" sz="2000" dirty="0" smtClean="0"/>
              <a:t>Python orchestrates the automatic shape design </a:t>
            </a:r>
            <a:r>
              <a:rPr lang="en-US" sz="2000" dirty="0" smtClean="0"/>
              <a:t>loop</a:t>
            </a:r>
          </a:p>
          <a:p>
            <a:r>
              <a:rPr lang="en-US" sz="2000" dirty="0" smtClean="0"/>
              <a:t>Can easily adapt a </a:t>
            </a:r>
            <a:r>
              <a:rPr lang="en-US" sz="2000" dirty="0" err="1" smtClean="0"/>
              <a:t>config</a:t>
            </a:r>
            <a:r>
              <a:rPr lang="en-US" sz="2000" dirty="0" smtClean="0"/>
              <a:t> file from an existing </a:t>
            </a:r>
            <a:r>
              <a:rPr lang="en-US" sz="2000" dirty="0" smtClean="0"/>
              <a:t>case</a:t>
            </a:r>
            <a:endParaRPr lang="en-US" sz="2000" dirty="0" smtClean="0"/>
          </a:p>
          <a:p>
            <a:r>
              <a:rPr lang="en-US" sz="2000" dirty="0" smtClean="0"/>
              <a:t>For the complex supersonic configuration, we will pose a realistic shape optimization problem:</a:t>
            </a:r>
          </a:p>
          <a:p>
            <a:pPr lvl="1"/>
            <a:r>
              <a:rPr lang="en-US" sz="1600" dirty="0" smtClean="0"/>
              <a:t>Minimize drag (this objective drives the optimizer)</a:t>
            </a:r>
          </a:p>
          <a:p>
            <a:pPr lvl="1"/>
            <a:r>
              <a:rPr lang="en-US" sz="1600" dirty="0" smtClean="0"/>
              <a:t>Decrease the pitching moment by 25%</a:t>
            </a:r>
          </a:p>
          <a:p>
            <a:pPr lvl="1"/>
            <a:r>
              <a:rPr lang="en-US" sz="1600" dirty="0" smtClean="0"/>
              <a:t>Maintain 95% of the original lift</a:t>
            </a:r>
          </a:p>
          <a:p>
            <a:pPr lvl="1"/>
            <a:r>
              <a:rPr lang="en-US" sz="1600" dirty="0" smtClean="0"/>
              <a:t>Maintain 90% of the original maximum thicknesses at 5 wing sections</a:t>
            </a:r>
            <a:endParaRPr lang="en-US" sz="1600" dirty="0" smtClean="0"/>
          </a:p>
          <a:p>
            <a:pPr lvl="1"/>
            <a:r>
              <a:rPr lang="en-US" sz="1600" dirty="0" smtClean="0"/>
              <a:t>It can be difficult to reduce drag given a good starting configuration based on supersonic theory</a:t>
            </a:r>
            <a:endParaRPr lang="en-US" sz="1600" dirty="0" smtClean="0"/>
          </a:p>
          <a:p>
            <a:pPr lvl="1"/>
            <a:r>
              <a:rPr lang="en-US" sz="1600" dirty="0" smtClean="0"/>
              <a:t>Our problem will trim the aircraft by changing the wing shape</a:t>
            </a:r>
          </a:p>
          <a:p>
            <a:pPr>
              <a:buNone/>
            </a:pPr>
            <a:endParaRPr lang="en-US" sz="2200" dirty="0" smtClean="0"/>
          </a:p>
          <a:p>
            <a:pPr>
              <a:buNone/>
            </a:pPr>
            <a:r>
              <a:rPr lang="en-US" sz="2200" dirty="0" smtClean="0"/>
              <a:t>So, what </a:t>
            </a:r>
            <a:r>
              <a:rPr lang="en-US" sz="2200" dirty="0" smtClean="0"/>
              <a:t>do you need to know in order to set up your own shape design problems?</a:t>
            </a:r>
          </a:p>
          <a:p>
            <a:pPr>
              <a:buNone/>
            </a:pPr>
            <a:endParaRPr 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 Parameterization</a:t>
            </a:r>
            <a:endParaRPr lang="en-US" dirty="0"/>
          </a:p>
        </p:txBody>
      </p:sp>
      <p:sp>
        <p:nvSpPr>
          <p:cNvPr id="3" name="Content Placeholder 2"/>
          <p:cNvSpPr>
            <a:spLocks noGrp="1"/>
          </p:cNvSpPr>
          <p:nvPr>
            <p:ph idx="1"/>
          </p:nvPr>
        </p:nvSpPr>
        <p:spPr>
          <a:xfrm>
            <a:off x="457200" y="3886200"/>
            <a:ext cx="8229600" cy="2590800"/>
          </a:xfrm>
        </p:spPr>
        <p:txBody>
          <a:bodyPr/>
          <a:lstStyle/>
          <a:p>
            <a:r>
              <a:rPr lang="en-US" sz="1800" dirty="0" smtClean="0"/>
              <a:t>Parameterize by a </a:t>
            </a:r>
            <a:r>
              <a:rPr lang="en-US" sz="1800" b="1" dirty="0" smtClean="0"/>
              <a:t>Free-Form Deformation </a:t>
            </a:r>
            <a:r>
              <a:rPr lang="en-US" sz="1800" dirty="0" smtClean="0"/>
              <a:t>(FFD) approach</a:t>
            </a:r>
          </a:p>
          <a:p>
            <a:r>
              <a:rPr lang="en-US" sz="1800" dirty="0" smtClean="0"/>
              <a:t>Technique has origins in the computer graphics industry</a:t>
            </a:r>
          </a:p>
          <a:p>
            <a:r>
              <a:rPr lang="en-US" sz="1800" dirty="0" smtClean="0"/>
              <a:t>Encapsulate geometry in a bounding box and create a mapping between the FFD control points and the mesh surface nodes</a:t>
            </a:r>
          </a:p>
          <a:p>
            <a:r>
              <a:rPr lang="en-US" sz="1800" dirty="0" smtClean="0"/>
              <a:t>FFD control points become the design variables (</a:t>
            </a:r>
            <a:r>
              <a:rPr lang="en-US" sz="1800" dirty="0" err="1" smtClean="0"/>
              <a:t>DVs</a:t>
            </a:r>
            <a:r>
              <a:rPr lang="en-US" sz="1800" dirty="0" smtClean="0"/>
              <a:t>) with the surface inheriting a smooth deformation</a:t>
            </a:r>
          </a:p>
          <a:p>
            <a:r>
              <a:rPr lang="en-US" sz="1800" dirty="0" smtClean="0"/>
              <a:t>FFD variables are now available in both 2D &amp; 3D with SU</a:t>
            </a:r>
            <a:r>
              <a:rPr lang="en-US" sz="1800" baseline="30000" dirty="0" smtClean="0"/>
              <a:t>2</a:t>
            </a:r>
            <a:r>
              <a:rPr lang="en-US" sz="1800" dirty="0" smtClean="0"/>
              <a:t> V3.1</a:t>
            </a:r>
            <a:endParaRPr lang="en-US" sz="1800" dirty="0"/>
          </a:p>
        </p:txBody>
      </p:sp>
      <p:pic>
        <p:nvPicPr>
          <p:cNvPr id="6" name="Picture 5"/>
          <p:cNvPicPr>
            <a:picLocks noChangeAspect="1"/>
          </p:cNvPicPr>
          <p:nvPr/>
        </p:nvPicPr>
        <p:blipFill>
          <a:blip r:embed="rId2" cstate="print"/>
          <a:stretch>
            <a:fillRect/>
          </a:stretch>
        </p:blipFill>
        <p:spPr>
          <a:xfrm>
            <a:off x="609600" y="1386840"/>
            <a:ext cx="3384257" cy="2377440"/>
          </a:xfrm>
          <a:prstGeom prst="rect">
            <a:avLst/>
          </a:prstGeom>
        </p:spPr>
      </p:pic>
      <p:pic>
        <p:nvPicPr>
          <p:cNvPr id="7" name="Picture 6"/>
          <p:cNvPicPr>
            <a:picLocks noChangeAspect="1"/>
          </p:cNvPicPr>
          <p:nvPr/>
        </p:nvPicPr>
        <p:blipFill>
          <a:blip r:embed="rId3" cstate="print"/>
          <a:stretch>
            <a:fillRect/>
          </a:stretch>
        </p:blipFill>
        <p:spPr>
          <a:xfrm>
            <a:off x="4952999" y="1386840"/>
            <a:ext cx="3384256" cy="2377440"/>
          </a:xfrm>
          <a:prstGeom prst="rect">
            <a:avLst/>
          </a:prstGeom>
        </p:spPr>
      </p:pic>
      <p:cxnSp>
        <p:nvCxnSpPr>
          <p:cNvPr id="9" name="Straight Arrow Connector 8"/>
          <p:cNvCxnSpPr>
            <a:stCxn id="6" idx="3"/>
            <a:endCxn id="7" idx="1"/>
          </p:cNvCxnSpPr>
          <p:nvPr/>
        </p:nvCxnSpPr>
        <p:spPr>
          <a:xfrm>
            <a:off x="3993857" y="2575560"/>
            <a:ext cx="959142" cy="1588"/>
          </a:xfrm>
          <a:prstGeom prst="straightConnector1">
            <a:avLst/>
          </a:prstGeom>
          <a:ln w="50800" cap="flat" cmpd="sng" algn="ctr">
            <a:solidFill>
              <a:schemeClr val="tx1"/>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 Parameterization</a:t>
            </a:r>
            <a:endParaRPr lang="en-US" dirty="0"/>
          </a:p>
        </p:txBody>
      </p:sp>
      <p:sp>
        <p:nvSpPr>
          <p:cNvPr id="3" name="Content Placeholder 2"/>
          <p:cNvSpPr>
            <a:spLocks noGrp="1"/>
          </p:cNvSpPr>
          <p:nvPr>
            <p:ph idx="1"/>
          </p:nvPr>
        </p:nvSpPr>
        <p:spPr>
          <a:xfrm>
            <a:off x="304800" y="1828800"/>
            <a:ext cx="4267200" cy="3733800"/>
          </a:xfrm>
        </p:spPr>
        <p:txBody>
          <a:bodyPr/>
          <a:lstStyle/>
          <a:p>
            <a:r>
              <a:rPr lang="en-US" sz="1800" dirty="0" smtClean="0"/>
              <a:t>Set up FFD boxes at bottom of the SU</a:t>
            </a:r>
            <a:r>
              <a:rPr lang="en-US" sz="1800" baseline="30000" dirty="0" smtClean="0"/>
              <a:t>2</a:t>
            </a:r>
            <a:r>
              <a:rPr lang="en-US" sz="1800" dirty="0" smtClean="0"/>
              <a:t> native mesh file</a:t>
            </a:r>
          </a:p>
          <a:p>
            <a:r>
              <a:rPr lang="en-US" sz="1800" dirty="0" smtClean="0"/>
              <a:t>The new script for </a:t>
            </a:r>
            <a:r>
              <a:rPr lang="en-US" sz="1800" dirty="0" err="1" smtClean="0"/>
              <a:t>Pointwise</a:t>
            </a:r>
            <a:r>
              <a:rPr lang="en-US" sz="1800" dirty="0" smtClean="0"/>
              <a:t> can generate this information</a:t>
            </a:r>
          </a:p>
          <a:p>
            <a:r>
              <a:rPr lang="en-US" sz="1800" dirty="0" smtClean="0"/>
              <a:t>Initialize the mapping for the FFD box by running SU2_MDC once with option </a:t>
            </a:r>
            <a:r>
              <a:rPr lang="en-US" sz="1800" b="1" dirty="0" smtClean="0"/>
              <a:t>DV_KIND= FFD_SETTING</a:t>
            </a:r>
          </a:p>
          <a:p>
            <a:r>
              <a:rPr lang="en-US" sz="1800" dirty="0" smtClean="0"/>
              <a:t>After completion, a new copy of the mesh with all FFD information is written to disk</a:t>
            </a:r>
          </a:p>
          <a:p>
            <a:r>
              <a:rPr lang="en-US" sz="1800" dirty="0" smtClean="0"/>
              <a:t>Use this new mesh for shape optimization</a:t>
            </a:r>
          </a:p>
        </p:txBody>
      </p:sp>
      <p:pic>
        <p:nvPicPr>
          <p:cNvPr id="4" name="Picture 3" descr="Screen Shot 2014-04-08 at 8.55.18 AM.png"/>
          <p:cNvPicPr>
            <a:picLocks noChangeAspect="1"/>
          </p:cNvPicPr>
          <p:nvPr/>
        </p:nvPicPr>
        <p:blipFill>
          <a:blip r:embed="rId2"/>
          <a:stretch>
            <a:fillRect/>
          </a:stretch>
        </p:blipFill>
        <p:spPr>
          <a:xfrm>
            <a:off x="5334000" y="2286000"/>
            <a:ext cx="2743201" cy="3429001"/>
          </a:xfrm>
          <a:prstGeom prst="rect">
            <a:avLst/>
          </a:prstGeom>
          <a:ln>
            <a:solidFill>
              <a:schemeClr val="tx1"/>
            </a:solidFill>
          </a:ln>
        </p:spPr>
      </p:pic>
      <p:sp>
        <p:nvSpPr>
          <p:cNvPr id="5" name="Rectangle 4"/>
          <p:cNvSpPr/>
          <p:nvPr/>
        </p:nvSpPr>
        <p:spPr>
          <a:xfrm>
            <a:off x="4572000" y="1828800"/>
            <a:ext cx="4267200" cy="323165"/>
          </a:xfrm>
          <a:prstGeom prst="rect">
            <a:avLst/>
          </a:prstGeom>
        </p:spPr>
        <p:txBody>
          <a:bodyPr wrap="square">
            <a:spAutoFit/>
          </a:bodyPr>
          <a:lstStyle/>
          <a:p>
            <a:pPr algn="ctr"/>
            <a:r>
              <a:rPr lang="en-US" sz="1500" dirty="0" smtClean="0"/>
              <a:t>FFD box specification for our LM 1021 problem </a:t>
            </a:r>
            <a:endParaRPr lang="en-US" sz="15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 Parameterization</a:t>
            </a:r>
            <a:endParaRPr lang="en-US" dirty="0"/>
          </a:p>
        </p:txBody>
      </p:sp>
      <p:pic>
        <p:nvPicPr>
          <p:cNvPr id="6" name="Picture 5" descr="ffd_box.png"/>
          <p:cNvPicPr>
            <a:picLocks noChangeAspect="1"/>
          </p:cNvPicPr>
          <p:nvPr/>
        </p:nvPicPr>
        <p:blipFill>
          <a:blip r:embed="rId2"/>
          <a:stretch>
            <a:fillRect/>
          </a:stretch>
        </p:blipFill>
        <p:spPr>
          <a:xfrm>
            <a:off x="930965" y="1791511"/>
            <a:ext cx="7282071" cy="4533089"/>
          </a:xfrm>
          <a:prstGeom prst="rect">
            <a:avLst/>
          </a:prstGeom>
        </p:spPr>
      </p:pic>
      <p:sp>
        <p:nvSpPr>
          <p:cNvPr id="7" name="Content Placeholder 2"/>
          <p:cNvSpPr>
            <a:spLocks noGrp="1"/>
          </p:cNvSpPr>
          <p:nvPr>
            <p:ph idx="1"/>
          </p:nvPr>
        </p:nvSpPr>
        <p:spPr>
          <a:xfrm>
            <a:off x="533400" y="1371600"/>
            <a:ext cx="8229600" cy="533400"/>
          </a:xfrm>
        </p:spPr>
        <p:txBody>
          <a:bodyPr/>
          <a:lstStyle/>
          <a:p>
            <a:pPr algn="ctr">
              <a:buNone/>
            </a:pPr>
            <a:r>
              <a:rPr lang="en-US" sz="1800" dirty="0" smtClean="0"/>
              <a:t>FFD box for redesigning the Lockheed Martin 1021 configuration</a:t>
            </a:r>
          </a:p>
          <a:p>
            <a:endParaRPr lang="en-US" sz="1800" dirty="0"/>
          </a:p>
        </p:txBody>
      </p:sp>
      <p:sp>
        <p:nvSpPr>
          <p:cNvPr id="5" name="Rectangle 4"/>
          <p:cNvSpPr/>
          <p:nvPr/>
        </p:nvSpPr>
        <p:spPr>
          <a:xfrm>
            <a:off x="1066800" y="5791200"/>
            <a:ext cx="3124200" cy="369332"/>
          </a:xfrm>
          <a:prstGeom prst="rect">
            <a:avLst/>
          </a:prstGeom>
        </p:spPr>
        <p:txBody>
          <a:bodyPr wrap="square">
            <a:spAutoFit/>
          </a:bodyPr>
          <a:lstStyle/>
          <a:p>
            <a:pPr algn="ctr"/>
            <a:r>
              <a:rPr lang="en-US" dirty="0" smtClean="0"/>
              <a:t>264 FFD Control Point Variables</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Deformation</a:t>
            </a:r>
            <a:endParaRPr lang="en-US" dirty="0"/>
          </a:p>
        </p:txBody>
      </p:sp>
      <p:pic>
        <p:nvPicPr>
          <p:cNvPr id="6" name="Picture 5"/>
          <p:cNvPicPr>
            <a:picLocks noChangeAspect="1"/>
          </p:cNvPicPr>
          <p:nvPr/>
        </p:nvPicPr>
        <p:blipFill>
          <a:blip r:embed="rId2" cstate="print"/>
          <a:srcRect l="1854" t="2083" r="1729" b="2083"/>
          <a:stretch>
            <a:fillRect/>
          </a:stretch>
        </p:blipFill>
        <p:spPr>
          <a:xfrm>
            <a:off x="152400" y="1295400"/>
            <a:ext cx="3962400" cy="3505200"/>
          </a:xfrm>
          <a:prstGeom prst="rect">
            <a:avLst/>
          </a:prstGeom>
        </p:spPr>
      </p:pic>
      <p:pic>
        <p:nvPicPr>
          <p:cNvPr id="7" name="Picture 6"/>
          <p:cNvPicPr>
            <a:picLocks noChangeAspect="1"/>
          </p:cNvPicPr>
          <p:nvPr/>
        </p:nvPicPr>
        <p:blipFill>
          <a:blip r:embed="rId3" cstate="print"/>
          <a:srcRect l="1854" t="2083" r="1729" b="2083"/>
          <a:stretch>
            <a:fillRect/>
          </a:stretch>
        </p:blipFill>
        <p:spPr>
          <a:xfrm>
            <a:off x="5029200" y="1295400"/>
            <a:ext cx="3962400" cy="3505200"/>
          </a:xfrm>
          <a:prstGeom prst="rect">
            <a:avLst/>
          </a:prstGeom>
        </p:spPr>
      </p:pic>
      <p:cxnSp>
        <p:nvCxnSpPr>
          <p:cNvPr id="9" name="Straight Arrow Connector 8"/>
          <p:cNvCxnSpPr/>
          <p:nvPr/>
        </p:nvCxnSpPr>
        <p:spPr>
          <a:xfrm>
            <a:off x="4114800" y="3048000"/>
            <a:ext cx="914400" cy="1588"/>
          </a:xfrm>
          <a:prstGeom prst="straightConnector1">
            <a:avLst/>
          </a:prstGeom>
          <a:ln w="50800" cap="flat" cmpd="sng" algn="ctr">
            <a:solidFill>
              <a:schemeClr val="tx1"/>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
          </p:nvPr>
        </p:nvSpPr>
        <p:spPr>
          <a:xfrm>
            <a:off x="457200" y="4876800"/>
            <a:ext cx="8229600" cy="1447800"/>
          </a:xfrm>
        </p:spPr>
        <p:txBody>
          <a:bodyPr/>
          <a:lstStyle/>
          <a:p>
            <a:r>
              <a:rPr lang="en-US" sz="1800" dirty="0" smtClean="0"/>
              <a:t>Need robust mesh deformation technique…</a:t>
            </a:r>
          </a:p>
          <a:p>
            <a:r>
              <a:rPr lang="en-US" sz="1800" dirty="0" smtClean="0"/>
              <a:t>Treat the mesh as an elastic solid with non-uniform stiffness</a:t>
            </a:r>
          </a:p>
          <a:p>
            <a:r>
              <a:rPr lang="en-US" sz="1800" dirty="0" smtClean="0"/>
              <a:t>Solve the </a:t>
            </a:r>
            <a:r>
              <a:rPr lang="en-US" sz="1800" b="1" dirty="0" smtClean="0"/>
              <a:t>linear elasticity equations </a:t>
            </a:r>
            <a:r>
              <a:rPr lang="en-US" sz="1800" dirty="0" smtClean="0"/>
              <a:t>on the mesh for the nodal displacements using the movement of the boundaries as input</a:t>
            </a:r>
          </a:p>
          <a:p>
            <a:endParaRPr lang="en-US" sz="1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Mesh Deformation</a:t>
            </a:r>
            <a:endParaRPr lang="en-US" dirty="0"/>
          </a:p>
        </p:txBody>
      </p:sp>
      <p:pic>
        <p:nvPicPr>
          <p:cNvPr id="4" name="Picture 3" descr="Screen Shot 2014-04-08 at 8.56.52 AM.png"/>
          <p:cNvPicPr>
            <a:picLocks noChangeAspect="1"/>
          </p:cNvPicPr>
          <p:nvPr/>
        </p:nvPicPr>
        <p:blipFill>
          <a:blip r:embed="rId2" cstate="print"/>
          <a:stretch>
            <a:fillRect/>
          </a:stretch>
        </p:blipFill>
        <p:spPr>
          <a:xfrm>
            <a:off x="914400" y="1447800"/>
            <a:ext cx="7219421" cy="4208894"/>
          </a:xfrm>
          <a:prstGeom prst="rect">
            <a:avLst/>
          </a:prstGeom>
          <a:ln>
            <a:solidFill>
              <a:schemeClr val="tx1"/>
            </a:solidFill>
          </a:ln>
        </p:spPr>
      </p:pic>
      <p:sp>
        <p:nvSpPr>
          <p:cNvPr id="5" name="Rectangle 4"/>
          <p:cNvSpPr/>
          <p:nvPr/>
        </p:nvSpPr>
        <p:spPr>
          <a:xfrm>
            <a:off x="2209800" y="5955268"/>
            <a:ext cx="4724400" cy="369332"/>
          </a:xfrm>
          <a:prstGeom prst="rect">
            <a:avLst/>
          </a:prstGeom>
        </p:spPr>
        <p:txBody>
          <a:bodyPr wrap="square">
            <a:spAutoFit/>
          </a:bodyPr>
          <a:lstStyle/>
          <a:p>
            <a:pPr algn="ctr"/>
            <a:r>
              <a:rPr lang="en-US" dirty="0" smtClean="0"/>
              <a:t>Mesh deformation options in SU</a:t>
            </a:r>
            <a:r>
              <a:rPr lang="en-US" baseline="30000" dirty="0" smtClean="0"/>
              <a:t>2</a:t>
            </a:r>
            <a:r>
              <a:rPr lang="en-US" dirty="0" smtClean="0"/>
              <a:t> V3.1.</a:t>
            </a:r>
            <a:endParaRPr lang="en-US" dirty="0"/>
          </a:p>
        </p:txBody>
      </p:sp>
      <p:sp>
        <p:nvSpPr>
          <p:cNvPr id="6" name="Frame 5"/>
          <p:cNvSpPr/>
          <p:nvPr/>
        </p:nvSpPr>
        <p:spPr>
          <a:xfrm>
            <a:off x="2895600" y="4191000"/>
            <a:ext cx="1447800" cy="381000"/>
          </a:xfrm>
          <a:prstGeom prst="fram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a:stCxn id="6" idx="3"/>
          </p:cNvCxnSpPr>
          <p:nvPr/>
        </p:nvCxnSpPr>
        <p:spPr>
          <a:xfrm>
            <a:off x="4343400" y="4381500"/>
            <a:ext cx="762000" cy="266700"/>
          </a:xfrm>
          <a:prstGeom prst="straightConnector1">
            <a:avLst/>
          </a:prstGeom>
          <a:ln w="444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81600" y="4419600"/>
            <a:ext cx="3276600" cy="1477328"/>
          </a:xfrm>
          <a:prstGeom prst="rect">
            <a:avLst/>
          </a:prstGeom>
          <a:solidFill>
            <a:schemeClr val="bg1"/>
          </a:solidFill>
          <a:ln>
            <a:solidFill>
              <a:schemeClr val="tx1"/>
            </a:solidFill>
          </a:ln>
        </p:spPr>
        <p:txBody>
          <a:bodyPr wrap="square" rtlCol="0">
            <a:spAutoFit/>
          </a:bodyPr>
          <a:lstStyle/>
          <a:p>
            <a:r>
              <a:rPr lang="en-US" dirty="0" smtClean="0"/>
              <a:t>Controls type of cell stiffness. Smaller cells or those near walls will be more rigid under deformation (preserves mesh quality).</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Flow &amp; Adjoint Problem Setup</a:t>
            </a:r>
            <a:endParaRPr lang="en-US" dirty="0"/>
          </a:p>
        </p:txBody>
      </p:sp>
      <p:sp>
        <p:nvSpPr>
          <p:cNvPr id="11" name="Content Placeholder 10"/>
          <p:cNvSpPr>
            <a:spLocks noGrp="1"/>
          </p:cNvSpPr>
          <p:nvPr>
            <p:ph idx="1"/>
          </p:nvPr>
        </p:nvSpPr>
        <p:spPr>
          <a:xfrm>
            <a:off x="4495800" y="1828800"/>
            <a:ext cx="4343400" cy="4191000"/>
          </a:xfrm>
        </p:spPr>
        <p:txBody>
          <a:bodyPr/>
          <a:lstStyle/>
          <a:p>
            <a:pPr marL="514350" indent="-514350">
              <a:defRPr/>
            </a:pPr>
            <a:r>
              <a:rPr lang="en-US" sz="1800" dirty="0" smtClean="0"/>
              <a:t>Unstructured meshes with median-dual control volumes (vertex-based)</a:t>
            </a:r>
          </a:p>
          <a:p>
            <a:pPr marL="514350" indent="-514350">
              <a:defRPr/>
            </a:pPr>
            <a:r>
              <a:rPr lang="en-US" sz="1800" dirty="0" smtClean="0"/>
              <a:t>Finite Volume Method with second-order schemes</a:t>
            </a:r>
          </a:p>
          <a:p>
            <a:pPr marL="514350" indent="-514350">
              <a:defRPr/>
            </a:pPr>
            <a:r>
              <a:rPr lang="en-US" sz="1800" dirty="0" smtClean="0"/>
              <a:t>For the supersonic problem, we’ll focus on </a:t>
            </a:r>
            <a:r>
              <a:rPr lang="en-US" sz="1800" b="1" dirty="0" smtClean="0"/>
              <a:t>JST </a:t>
            </a:r>
            <a:r>
              <a:rPr lang="en-US" sz="1800" dirty="0" smtClean="0"/>
              <a:t>spatial integration (centered) with </a:t>
            </a:r>
            <a:r>
              <a:rPr lang="en-US" sz="1800" b="1" dirty="0" smtClean="0"/>
              <a:t>implicit time integration</a:t>
            </a:r>
            <a:endParaRPr lang="en-US" sz="1800" b="1" baseline="30000" dirty="0" smtClean="0"/>
          </a:p>
          <a:p>
            <a:pPr marL="514350" indent="-514350">
              <a:defRPr/>
            </a:pPr>
            <a:r>
              <a:rPr lang="en-US" sz="1800" dirty="0" smtClean="0"/>
              <a:t>Similar schemes for integrating the flow and </a:t>
            </a:r>
            <a:r>
              <a:rPr lang="en-US" sz="1800" dirty="0" err="1" smtClean="0"/>
              <a:t>adjoint</a:t>
            </a:r>
            <a:r>
              <a:rPr lang="en-US" sz="1800" dirty="0" smtClean="0"/>
              <a:t> equations (</a:t>
            </a:r>
            <a:r>
              <a:rPr lang="en-US" sz="1800" dirty="0" err="1" smtClean="0"/>
              <a:t>adjoint</a:t>
            </a:r>
            <a:r>
              <a:rPr lang="en-US" sz="1800" dirty="0" smtClean="0"/>
              <a:t> scheme is non-conservative)</a:t>
            </a:r>
            <a:endParaRPr lang="en-US" sz="1800" kern="0" dirty="0" smtClean="0">
              <a:latin typeface="Calibri"/>
              <a:cs typeface="Calibri"/>
            </a:endParaRPr>
          </a:p>
          <a:p>
            <a:endParaRPr lang="en-US" dirty="0"/>
          </a:p>
        </p:txBody>
      </p:sp>
      <p:pic>
        <p:nvPicPr>
          <p:cNvPr id="6" name="Picture 5"/>
          <p:cNvPicPr>
            <a:picLocks noChangeAspect="1"/>
          </p:cNvPicPr>
          <p:nvPr/>
        </p:nvPicPr>
        <p:blipFill>
          <a:blip r:embed="rId2"/>
          <a:stretch>
            <a:fillRect/>
          </a:stretch>
        </p:blipFill>
        <p:spPr>
          <a:xfrm>
            <a:off x="685800" y="2057400"/>
            <a:ext cx="3612777" cy="323248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Problem</a:t>
            </a:r>
            <a:endParaRPr lang="en-US" dirty="0"/>
          </a:p>
        </p:txBody>
      </p:sp>
      <p:sp>
        <p:nvSpPr>
          <p:cNvPr id="3" name="Content Placeholder 2"/>
          <p:cNvSpPr>
            <a:spLocks noGrp="1"/>
          </p:cNvSpPr>
          <p:nvPr>
            <p:ph idx="1"/>
          </p:nvPr>
        </p:nvSpPr>
        <p:spPr>
          <a:xfrm>
            <a:off x="457200" y="1600201"/>
            <a:ext cx="8229600" cy="4343399"/>
          </a:xfrm>
        </p:spPr>
        <p:txBody>
          <a:bodyPr/>
          <a:lstStyle/>
          <a:p>
            <a:r>
              <a:rPr lang="en-US" sz="2000" dirty="0" smtClean="0"/>
              <a:t>Lastly, define your optimization problem in the </a:t>
            </a:r>
            <a:r>
              <a:rPr lang="en-US" sz="2000" dirty="0" err="1" smtClean="0"/>
              <a:t>config</a:t>
            </a:r>
            <a:r>
              <a:rPr lang="en-US" sz="2000" dirty="0" smtClean="0"/>
              <a:t> file</a:t>
            </a:r>
          </a:p>
          <a:p>
            <a:r>
              <a:rPr lang="en-US" sz="2000" dirty="0" smtClean="0"/>
              <a:t>Choose an objective, constraints (including geometric), and specify your design variables</a:t>
            </a:r>
          </a:p>
          <a:p>
            <a:r>
              <a:rPr lang="en-US" sz="2000" dirty="0" smtClean="0"/>
              <a:t>Full specifications can be found in </a:t>
            </a:r>
            <a:r>
              <a:rPr lang="en-US" sz="2000" b="1" dirty="0" err="1" smtClean="0"/>
              <a:t>config_template.cfg</a:t>
            </a:r>
            <a:endParaRPr lang="en-US" sz="2000" b="1" dirty="0" smtClean="0"/>
          </a:p>
          <a:p>
            <a:r>
              <a:rPr lang="en-US" sz="2000" dirty="0" smtClean="0"/>
              <a:t>Scaling factor helps optimizer take appropriate first step</a:t>
            </a:r>
          </a:p>
          <a:p>
            <a:pPr>
              <a:buNone/>
            </a:pPr>
            <a:endParaRPr lang="en-US" sz="2400" dirty="0" smtClean="0"/>
          </a:p>
          <a:p>
            <a:pPr>
              <a:buNone/>
            </a:pPr>
            <a:endParaRPr lang="en-US" sz="2400" dirty="0"/>
          </a:p>
        </p:txBody>
      </p:sp>
      <p:pic>
        <p:nvPicPr>
          <p:cNvPr id="4" name="Picture 3" descr="opt_definition.png"/>
          <p:cNvPicPr>
            <a:picLocks noChangeAspect="1"/>
          </p:cNvPicPr>
          <p:nvPr/>
        </p:nvPicPr>
        <p:blipFill>
          <a:blip r:embed="rId2"/>
          <a:stretch>
            <a:fillRect/>
          </a:stretch>
        </p:blipFill>
        <p:spPr>
          <a:xfrm>
            <a:off x="1347616" y="3581400"/>
            <a:ext cx="6448769" cy="2620768"/>
          </a:xfrm>
          <a:prstGeom prst="rect">
            <a:avLst/>
          </a:prstGeom>
          <a:solidFill>
            <a:schemeClr val="bg1"/>
          </a:solidFill>
          <a:ln>
            <a:solidFill>
              <a:schemeClr val="tx1"/>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Presenters</a:t>
            </a:r>
            <a:endParaRPr lang="en-US" dirty="0"/>
          </a:p>
        </p:txBody>
      </p:sp>
      <p:sp>
        <p:nvSpPr>
          <p:cNvPr id="10" name="Content Placeholder 4"/>
          <p:cNvSpPr txBox="1">
            <a:spLocks/>
          </p:cNvSpPr>
          <p:nvPr/>
        </p:nvSpPr>
        <p:spPr>
          <a:xfrm>
            <a:off x="5257800" y="1272357"/>
            <a:ext cx="2743200" cy="4980348"/>
          </a:xfrm>
          <a:prstGeom prst="rect">
            <a:avLst/>
          </a:prstGeom>
        </p:spPr>
        <p:txBody>
          <a:bodyPr vert="horz" lIns="91440" tIns="45720" rIns="91440" bIns="45720" rtlCol="0">
            <a:normAutofit lnSpcReduction="10000"/>
          </a:body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b="1" i="1" dirty="0" smtClean="0">
                <a:latin typeface="+mn-lt"/>
                <a:cs typeface="+mn-cs"/>
              </a:rPr>
              <a:t>Thomas Economon</a:t>
            </a: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endParaRPr lang="en-US" sz="1000" dirty="0" smtClean="0"/>
          </a:p>
          <a:p>
            <a:endParaRPr lang="en-US" sz="1000" dirty="0" smtClean="0"/>
          </a:p>
          <a:p>
            <a:endParaRPr lang="en-US" sz="1000" dirty="0" smtClean="0"/>
          </a:p>
          <a:p>
            <a:endParaRPr lang="en-US" sz="1000" dirty="0" smtClean="0">
              <a:latin typeface="Verdana" pitchFamily="34" charset="0"/>
              <a:ea typeface="Verdana" pitchFamily="34" charset="0"/>
              <a:cs typeface="Verdana" pitchFamily="34" charset="0"/>
            </a:endParaRPr>
          </a:p>
          <a:p>
            <a:endParaRPr lang="en-US" sz="1000" dirty="0" smtClean="0">
              <a:latin typeface="Verdana" pitchFamily="34" charset="0"/>
              <a:ea typeface="Verdana" pitchFamily="34" charset="0"/>
              <a:cs typeface="Verdana" pitchFamily="34" charset="0"/>
            </a:endParaRPr>
          </a:p>
          <a:p>
            <a:endParaRPr lang="en-US" sz="1000" dirty="0" smtClean="0">
              <a:latin typeface="Verdana" pitchFamily="34" charset="0"/>
              <a:ea typeface="Verdana" pitchFamily="34" charset="0"/>
              <a:cs typeface="Verdana" pitchFamily="34" charset="0"/>
            </a:endParaRPr>
          </a:p>
          <a:p>
            <a:endParaRPr lang="en-US" sz="1000" dirty="0" smtClean="0">
              <a:latin typeface="Verdana" pitchFamily="34" charset="0"/>
              <a:ea typeface="Verdana" pitchFamily="34" charset="0"/>
              <a:cs typeface="Verdana" pitchFamily="34" charset="0"/>
            </a:endParaRPr>
          </a:p>
          <a:p>
            <a:pPr algn="just"/>
            <a:r>
              <a:rPr lang="en-US" sz="900" dirty="0" smtClean="0">
                <a:latin typeface="Verdana" pitchFamily="34" charset="0"/>
                <a:ea typeface="Verdana" pitchFamily="34" charset="0"/>
                <a:cs typeface="Verdana" pitchFamily="34" charset="0"/>
              </a:rPr>
              <a:t>Thomas D. Economon is currently a PhD candidate in the Aerospace Design Laboratory (ADL) within the Department of Aeronautics &amp; Astronautics at Stanford University. His research focuses on the development of new design methodologies for aerospace systems, including high-fidelity, </a:t>
            </a:r>
            <a:r>
              <a:rPr lang="en-US" sz="900" dirty="0" err="1" smtClean="0">
                <a:latin typeface="Verdana" pitchFamily="34" charset="0"/>
                <a:ea typeface="Verdana" pitchFamily="34" charset="0"/>
                <a:cs typeface="Verdana" pitchFamily="34" charset="0"/>
              </a:rPr>
              <a:t>adjoint</a:t>
            </a:r>
            <a:r>
              <a:rPr lang="en-US" sz="900" dirty="0" smtClean="0">
                <a:latin typeface="Verdana" pitchFamily="34" charset="0"/>
                <a:ea typeface="Verdana" pitchFamily="34" charset="0"/>
                <a:cs typeface="Verdana" pitchFamily="34" charset="0"/>
              </a:rPr>
              <a:t>-based techniques for optimal shape design, as well as tools for design at the conceptual level. He has extensive experience with high performance computing and the development of CFD platforms, most notably as a member of the core development team for the open-source SU^2 software suite. He holds a BS in Aerospace Engineering from the University of Notre Dame (2008) and an MS in Aeronautics &amp; Astronautics from Stanford University (2010).</a:t>
            </a:r>
            <a:endParaRPr lang="en-US" sz="900" dirty="0">
              <a:latin typeface="Verdana" pitchFamily="34" charset="0"/>
              <a:ea typeface="Verdana" pitchFamily="34" charset="0"/>
              <a:cs typeface="Verdana" pitchFamily="34" charset="0"/>
            </a:endParaRPr>
          </a:p>
        </p:txBody>
      </p:sp>
      <p:pic>
        <p:nvPicPr>
          <p:cNvPr id="14" name="Picture 13"/>
          <p:cNvPicPr>
            <a:picLocks noChangeAspect="1"/>
          </p:cNvPicPr>
          <p:nvPr/>
        </p:nvPicPr>
        <p:blipFill>
          <a:blip r:embed="rId2" cstate="print"/>
          <a:stretch>
            <a:fillRect/>
          </a:stretch>
        </p:blipFill>
        <p:spPr>
          <a:xfrm>
            <a:off x="5836920" y="1600200"/>
            <a:ext cx="1584960" cy="1901952"/>
          </a:xfrm>
          <a:prstGeom prst="rect">
            <a:avLst/>
          </a:prstGeom>
        </p:spPr>
      </p:pic>
      <p:sp>
        <p:nvSpPr>
          <p:cNvPr id="11" name="Content Placeholder 4"/>
          <p:cNvSpPr txBox="1">
            <a:spLocks/>
          </p:cNvSpPr>
          <p:nvPr/>
        </p:nvSpPr>
        <p:spPr>
          <a:xfrm>
            <a:off x="1143000" y="1261599"/>
            <a:ext cx="2743200" cy="4980349"/>
          </a:xfrm>
          <a:prstGeom prst="rect">
            <a:avLst/>
          </a:prstGeom>
        </p:spPr>
        <p:txBody>
          <a:bodyPr>
            <a:noAutofit/>
          </a:bodyPr>
          <a:lstStyle/>
          <a:p>
            <a:pPr marL="0" marR="0" lvl="0" indent="0" algn="ctr" defTabSz="914400" rtl="0" eaLnBrk="1" fontAlgn="base" latinLnBrk="0" hangingPunct="1">
              <a:lnSpc>
                <a:spcPct val="100000"/>
              </a:lnSpc>
              <a:spcBef>
                <a:spcPts val="0"/>
              </a:spcBef>
              <a:spcAft>
                <a:spcPct val="0"/>
              </a:spcAft>
              <a:buClrTx/>
              <a:buSzTx/>
              <a:buFont typeface="Arial" charset="0"/>
              <a:buNone/>
              <a:tabLst/>
              <a:defRPr/>
            </a:pPr>
            <a:r>
              <a:rPr kumimoji="0" lang="en-US" sz="1200" b="1" i="1" u="none" strike="noStrike" kern="1200" cap="none" spc="0" normalizeH="0" baseline="0" noProof="0" dirty="0" smtClean="0">
                <a:ln>
                  <a:noFill/>
                </a:ln>
                <a:solidFill>
                  <a:schemeClr val="tx1"/>
                </a:solidFill>
                <a:effectLst/>
                <a:uLnTx/>
                <a:uFillTx/>
                <a:latin typeface="Verdana" pitchFamily="34" charset="0"/>
                <a:ea typeface="+mn-ea"/>
                <a:cs typeface="+mn-cs"/>
              </a:rPr>
              <a:t>Travis Carrigan</a:t>
            </a:r>
            <a:endParaRPr kumimoji="0" lang="en-US" sz="1200" b="0" i="1"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lvl="0">
              <a:spcBef>
                <a:spcPts val="0"/>
              </a:spcBef>
            </a:pPr>
            <a:endParaRPr lang="en-US" sz="1000" dirty="0" smtClean="0">
              <a:latin typeface="+mn-lt"/>
            </a:endParaRPr>
          </a:p>
          <a:p>
            <a:pPr lvl="0">
              <a:spcBef>
                <a:spcPts val="0"/>
              </a:spcBef>
            </a:pPr>
            <a:endParaRPr lang="en-US" sz="1000" dirty="0" smtClean="0">
              <a:latin typeface="+mn-lt"/>
            </a:endParaRPr>
          </a:p>
          <a:p>
            <a:pPr algn="just"/>
            <a:r>
              <a:rPr lang="en-US" sz="900" dirty="0" smtClean="0">
                <a:latin typeface="Verdana" pitchFamily="34" charset="0"/>
                <a:ea typeface="Verdana" pitchFamily="34" charset="0"/>
                <a:cs typeface="Verdana" pitchFamily="34" charset="0"/>
              </a:rPr>
              <a:t>Travis Carrigan joined Pointwise as a senior engineer after completing his M.S. in aerospace engineering at The University of Texas at Arlington in May 2011 where his graduate research involved aerodynamic design optimization. He interned at Pointwise beginning May 2008, producing demonstration and application videos and working in technical support, doing grid projects and quality assurance testing. During a prior internship at Vought Aircraft Industries, Mr. Carrigan worked as a quality engineer on the Boeing 787 </a:t>
            </a:r>
            <a:r>
              <a:rPr lang="en-US" sz="900" dirty="0" err="1" smtClean="0">
                <a:latin typeface="Verdana" pitchFamily="34" charset="0"/>
                <a:ea typeface="Verdana" pitchFamily="34" charset="0"/>
                <a:cs typeface="Verdana" pitchFamily="34" charset="0"/>
              </a:rPr>
              <a:t>Dreamliner</a:t>
            </a:r>
            <a:r>
              <a:rPr lang="en-US" sz="900" dirty="0" smtClean="0">
                <a:latin typeface="Verdana" pitchFamily="34" charset="0"/>
                <a:ea typeface="Verdana" pitchFamily="34" charset="0"/>
                <a:cs typeface="Verdana" pitchFamily="34" charset="0"/>
              </a:rPr>
              <a:t> Program. As a senior engineer at Pointwise, Mr. Carrigan works with clients to strengthen their CFD processes by developing interactive and automated meshing solutions.</a:t>
            </a:r>
            <a:endParaRPr lang="en-US" sz="900" dirty="0">
              <a:latin typeface="Verdana" pitchFamily="34" charset="0"/>
              <a:ea typeface="Verdana" pitchFamily="34" charset="0"/>
              <a:cs typeface="Verdana" pitchFamily="34" charset="0"/>
            </a:endParaRPr>
          </a:p>
        </p:txBody>
      </p:sp>
      <p:pic>
        <p:nvPicPr>
          <p:cNvPr id="13" name="Picture 12" descr="webinar-NAE-Kevin-Colburn-100x150.png"/>
          <p:cNvPicPr>
            <a:picLocks noChangeAspect="1"/>
          </p:cNvPicPr>
          <p:nvPr/>
        </p:nvPicPr>
        <p:blipFill>
          <a:blip r:embed="rId3" cstate="print"/>
          <a:stretch>
            <a:fillRect/>
          </a:stretch>
        </p:blipFill>
        <p:spPr>
          <a:xfrm>
            <a:off x="1868890" y="1594493"/>
            <a:ext cx="1269841" cy="190476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Design in SU</a:t>
            </a:r>
            <a:r>
              <a:rPr lang="en-US" baseline="30000" dirty="0" smtClean="0"/>
              <a:t>2</a:t>
            </a:r>
            <a:endParaRPr lang="en-US" dirty="0"/>
          </a:p>
        </p:txBody>
      </p:sp>
      <p:sp>
        <p:nvSpPr>
          <p:cNvPr id="3" name="Content Placeholder 2"/>
          <p:cNvSpPr>
            <a:spLocks noGrp="1"/>
          </p:cNvSpPr>
          <p:nvPr>
            <p:ph idx="1"/>
          </p:nvPr>
        </p:nvSpPr>
        <p:spPr>
          <a:xfrm>
            <a:off x="381000" y="1981200"/>
            <a:ext cx="8229600" cy="609599"/>
          </a:xfrm>
        </p:spPr>
        <p:txBody>
          <a:bodyPr/>
          <a:lstStyle/>
          <a:p>
            <a:pPr>
              <a:buNone/>
            </a:pPr>
            <a:r>
              <a:rPr lang="en-US" sz="2400" dirty="0" smtClean="0">
                <a:latin typeface="Courier New"/>
                <a:cs typeface="Courier New"/>
              </a:rPr>
              <a:t>$ </a:t>
            </a:r>
            <a:r>
              <a:rPr lang="en-US" sz="2400" dirty="0" err="1" smtClean="0">
                <a:latin typeface="Courier New"/>
                <a:cs typeface="Courier New"/>
              </a:rPr>
              <a:t>shape_optimization.py</a:t>
            </a:r>
            <a:r>
              <a:rPr lang="en-US" sz="2400" dirty="0" smtClean="0">
                <a:latin typeface="Courier New"/>
                <a:cs typeface="Courier New"/>
              </a:rPr>
              <a:t> –</a:t>
            </a:r>
            <a:r>
              <a:rPr lang="en-US" sz="2400" dirty="0" err="1" smtClean="0">
                <a:latin typeface="Courier New"/>
                <a:cs typeface="Courier New"/>
              </a:rPr>
              <a:t>f</a:t>
            </a:r>
            <a:r>
              <a:rPr lang="en-US" sz="2400" dirty="0" smtClean="0">
                <a:latin typeface="Courier New"/>
                <a:cs typeface="Courier New"/>
              </a:rPr>
              <a:t> </a:t>
            </a:r>
            <a:r>
              <a:rPr lang="en-US" sz="2400" dirty="0" smtClean="0">
                <a:latin typeface="Courier New"/>
                <a:cs typeface="Courier New"/>
              </a:rPr>
              <a:t>LM-1021</a:t>
            </a:r>
            <a:r>
              <a:rPr lang="en-US" sz="2400" dirty="0" smtClean="0">
                <a:latin typeface="Courier New"/>
                <a:cs typeface="Courier New"/>
              </a:rPr>
              <a:t>.cfg –</a:t>
            </a:r>
            <a:r>
              <a:rPr lang="en-US" sz="2400" dirty="0" err="1" smtClean="0">
                <a:latin typeface="Courier New"/>
                <a:cs typeface="Courier New"/>
              </a:rPr>
              <a:t>p</a:t>
            </a:r>
            <a:r>
              <a:rPr lang="en-US" sz="2400" dirty="0" smtClean="0">
                <a:latin typeface="Courier New"/>
                <a:cs typeface="Courier New"/>
              </a:rPr>
              <a:t> 96</a:t>
            </a:r>
          </a:p>
          <a:p>
            <a:pPr>
              <a:buNone/>
            </a:pPr>
            <a:endParaRPr lang="en-US" sz="2400" dirty="0" smtClean="0"/>
          </a:p>
        </p:txBody>
      </p:sp>
      <p:pic>
        <p:nvPicPr>
          <p:cNvPr id="10" name="Picture 9" descr="IMG_0467.JPG"/>
          <p:cNvPicPr>
            <a:picLocks noChangeAspect="1"/>
          </p:cNvPicPr>
          <p:nvPr/>
        </p:nvPicPr>
        <p:blipFill>
          <a:blip r:embed="rId2"/>
          <a:stretch>
            <a:fillRect/>
          </a:stretch>
        </p:blipFill>
        <p:spPr>
          <a:xfrm>
            <a:off x="2438400" y="2895600"/>
            <a:ext cx="4114800" cy="30734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Results</a:t>
            </a:r>
            <a:endParaRPr lang="en-US" dirty="0"/>
          </a:p>
        </p:txBody>
      </p:sp>
      <p:pic>
        <p:nvPicPr>
          <p:cNvPr id="5" name="Picture 4" descr="CloserDomain.jpg"/>
          <p:cNvPicPr>
            <a:picLocks noChangeAspect="1"/>
          </p:cNvPicPr>
          <p:nvPr/>
        </p:nvPicPr>
        <p:blipFill>
          <a:blip r:embed="rId2" cstate="print">
            <a:clrChange>
              <a:clrFrom>
                <a:srgbClr val="FFFFFF"/>
              </a:clrFrom>
              <a:clrTo>
                <a:srgbClr val="FFFFFF">
                  <a:alpha val="0"/>
                </a:srgbClr>
              </a:clrTo>
            </a:clrChange>
          </a:blip>
          <a:stretch>
            <a:fillRect/>
          </a:stretch>
        </p:blipFill>
        <p:spPr>
          <a:xfrm>
            <a:off x="2927666" y="1371600"/>
            <a:ext cx="5606734" cy="5073039"/>
          </a:xfrm>
          <a:prstGeom prst="rect">
            <a:avLst/>
          </a:prstGeom>
        </p:spPr>
      </p:pic>
      <p:sp>
        <p:nvSpPr>
          <p:cNvPr id="8" name="Rectangle 7"/>
          <p:cNvSpPr/>
          <p:nvPr/>
        </p:nvSpPr>
        <p:spPr>
          <a:xfrm>
            <a:off x="152400" y="2690336"/>
            <a:ext cx="2743200" cy="1754327"/>
          </a:xfrm>
          <a:prstGeom prst="rect">
            <a:avLst/>
          </a:prstGeom>
        </p:spPr>
        <p:txBody>
          <a:bodyPr wrap="square">
            <a:spAutoFit/>
          </a:bodyPr>
          <a:lstStyle/>
          <a:p>
            <a:pPr algn="ctr"/>
            <a:r>
              <a:rPr lang="en-US" dirty="0" smtClean="0"/>
              <a:t>Shock-aligned hex cells can help maintain </a:t>
            </a:r>
            <a:r>
              <a:rPr lang="en-US" dirty="0" smtClean="0"/>
              <a:t>accuracy and reduce cost </a:t>
            </a:r>
            <a:r>
              <a:rPr lang="en-US" dirty="0" smtClean="0"/>
              <a:t>for</a:t>
            </a:r>
            <a:r>
              <a:rPr lang="en-US" dirty="0" smtClean="0"/>
              <a:t> </a:t>
            </a:r>
            <a:r>
              <a:rPr lang="en-US" dirty="0" smtClean="0"/>
              <a:t>boom predictions when extracting off-body pressure signatures.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drag_sens.png"/>
          <p:cNvPicPr>
            <a:picLocks noChangeAspect="1"/>
          </p:cNvPicPr>
          <p:nvPr/>
        </p:nvPicPr>
        <p:blipFill>
          <a:blip r:embed="rId2"/>
          <a:stretch>
            <a:fillRect/>
          </a:stretch>
        </p:blipFill>
        <p:spPr>
          <a:xfrm>
            <a:off x="752298" y="700087"/>
            <a:ext cx="7639405" cy="5624513"/>
          </a:xfrm>
          <a:prstGeom prst="rect">
            <a:avLst/>
          </a:prstGeom>
        </p:spPr>
      </p:pic>
      <p:sp>
        <p:nvSpPr>
          <p:cNvPr id="2" name="Title 1"/>
          <p:cNvSpPr>
            <a:spLocks noGrp="1"/>
          </p:cNvSpPr>
          <p:nvPr>
            <p:ph type="title"/>
          </p:nvPr>
        </p:nvSpPr>
        <p:spPr/>
        <p:txBody>
          <a:bodyPr/>
          <a:lstStyle/>
          <a:p>
            <a:r>
              <a:rPr lang="en-US" dirty="0" smtClean="0"/>
              <a:t>Optimization Results</a:t>
            </a:r>
            <a:endParaRPr lang="en-US" dirty="0"/>
          </a:p>
        </p:txBody>
      </p:sp>
      <p:sp>
        <p:nvSpPr>
          <p:cNvPr id="6" name="Rectangle 5"/>
          <p:cNvSpPr/>
          <p:nvPr/>
        </p:nvSpPr>
        <p:spPr>
          <a:xfrm>
            <a:off x="5943600" y="3836075"/>
            <a:ext cx="2743200" cy="2031325"/>
          </a:xfrm>
          <a:prstGeom prst="rect">
            <a:avLst/>
          </a:prstGeom>
        </p:spPr>
        <p:txBody>
          <a:bodyPr wrap="square">
            <a:spAutoFit/>
          </a:bodyPr>
          <a:lstStyle/>
          <a:p>
            <a:pPr algn="ctr"/>
            <a:r>
              <a:rPr lang="en-US" dirty="0" smtClean="0"/>
              <a:t>The </a:t>
            </a:r>
            <a:r>
              <a:rPr lang="en-US" b="1" dirty="0" smtClean="0"/>
              <a:t>Continuous </a:t>
            </a:r>
            <a:r>
              <a:rPr lang="en-US" b="1" dirty="0" err="1" smtClean="0"/>
              <a:t>Adjoint</a:t>
            </a:r>
            <a:r>
              <a:rPr lang="en-US" b="1" dirty="0" smtClean="0"/>
              <a:t> </a:t>
            </a:r>
            <a:r>
              <a:rPr lang="en-US" dirty="0" smtClean="0"/>
              <a:t>in SU</a:t>
            </a:r>
            <a:r>
              <a:rPr lang="en-US" baseline="30000" dirty="0" smtClean="0"/>
              <a:t>2 </a:t>
            </a:r>
            <a:r>
              <a:rPr lang="en-US" dirty="0" smtClean="0"/>
              <a:t>provides surface sensitivities: a measure of the change in the objective function at each node due to small perturbations in the local normal direction.</a:t>
            </a:r>
            <a:endParaRPr lang="en-US" baseline="30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&amp; Flow Constraints</a:t>
            </a:r>
            <a:endParaRPr lang="en-US" dirty="0"/>
          </a:p>
        </p:txBody>
      </p:sp>
      <p:pic>
        <p:nvPicPr>
          <p:cNvPr id="3" name="Picture 2" descr="ClCMy.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495800" y="1600200"/>
            <a:ext cx="3910559" cy="3474720"/>
          </a:xfrm>
          <a:prstGeom prst="rect">
            <a:avLst/>
          </a:prstGeom>
        </p:spPr>
      </p:pic>
      <p:pic>
        <p:nvPicPr>
          <p:cNvPr id="6" name="Picture 5" descr="Cd.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3400" y="1600200"/>
            <a:ext cx="3910557" cy="3474720"/>
          </a:xfrm>
          <a:prstGeom prst="rect">
            <a:avLst/>
          </a:prstGeom>
        </p:spPr>
      </p:pic>
      <p:sp>
        <p:nvSpPr>
          <p:cNvPr id="8" name="TextBox 7"/>
          <p:cNvSpPr txBox="1"/>
          <p:nvPr/>
        </p:nvSpPr>
        <p:spPr>
          <a:xfrm>
            <a:off x="914401" y="5410200"/>
            <a:ext cx="7391400" cy="923330"/>
          </a:xfrm>
          <a:prstGeom prst="rect">
            <a:avLst/>
          </a:prstGeom>
          <a:noFill/>
        </p:spPr>
        <p:txBody>
          <a:bodyPr wrap="square" rtlCol="0">
            <a:spAutoFit/>
          </a:bodyPr>
          <a:lstStyle/>
          <a:p>
            <a:r>
              <a:rPr lang="en-US" dirty="0"/>
              <a:t>T</a:t>
            </a:r>
            <a:r>
              <a:rPr lang="en-US" dirty="0" smtClean="0"/>
              <a:t>he final design (optimizer iteration 8) satisfies C</a:t>
            </a:r>
            <a:r>
              <a:rPr lang="en-US" baseline="-25000" dirty="0" smtClean="0"/>
              <a:t>L</a:t>
            </a:r>
            <a:r>
              <a:rPr lang="en-US" dirty="0" smtClean="0"/>
              <a:t> </a:t>
            </a:r>
            <a:r>
              <a:rPr lang="en-US" dirty="0"/>
              <a:t>and </a:t>
            </a:r>
            <a:r>
              <a:rPr lang="en-US" dirty="0" err="1"/>
              <a:t>C</a:t>
            </a:r>
            <a:r>
              <a:rPr lang="en-US" baseline="-25000" dirty="0" err="1"/>
              <a:t>My</a:t>
            </a:r>
            <a:r>
              <a:rPr lang="en-US" dirty="0"/>
              <a:t> </a:t>
            </a:r>
            <a:r>
              <a:rPr lang="en-US" dirty="0" smtClean="0"/>
              <a:t>constraints with a smaller C</a:t>
            </a:r>
            <a:r>
              <a:rPr lang="en-US" baseline="-25000" dirty="0" smtClean="0"/>
              <a:t>D</a:t>
            </a:r>
            <a:r>
              <a:rPr lang="en-US" dirty="0" smtClean="0"/>
              <a:t> coefficient (3 drag counts less than the baseline value).</a:t>
            </a:r>
          </a:p>
          <a:p>
            <a:r>
              <a:rPr lang="en-US" dirty="0" smtClean="0"/>
              <a:t> </a:t>
            </a:r>
            <a:r>
              <a:rPr lang="en-US" baseline="-25000" dirty="0" smtClean="0"/>
              <a:t> </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Constraints</a:t>
            </a:r>
            <a:endParaRPr lang="en-US" dirty="0"/>
          </a:p>
        </p:txBody>
      </p:sp>
      <p:pic>
        <p:nvPicPr>
          <p:cNvPr id="5" name="Picture 4" descr="section2.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72841" y="1371600"/>
            <a:ext cx="3994957" cy="1600200"/>
          </a:xfrm>
          <a:prstGeom prst="rect">
            <a:avLst/>
          </a:prstGeom>
        </p:spPr>
      </p:pic>
      <p:pic>
        <p:nvPicPr>
          <p:cNvPr id="7" name="Picture 6" descr="section3.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72841" y="2971800"/>
            <a:ext cx="3994957" cy="1600200"/>
          </a:xfrm>
          <a:prstGeom prst="rect">
            <a:avLst/>
          </a:prstGeom>
        </p:spPr>
      </p:pic>
      <p:pic>
        <p:nvPicPr>
          <p:cNvPr id="8" name="Picture 7" descr="section4.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72841" y="4572000"/>
            <a:ext cx="3994959" cy="1600200"/>
          </a:xfrm>
          <a:prstGeom prst="rect">
            <a:avLst/>
          </a:prstGeom>
        </p:spPr>
      </p:pic>
      <p:pic>
        <p:nvPicPr>
          <p:cNvPr id="9" name="Picture 8" descr="platform.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67000" y="1910644"/>
            <a:ext cx="2438400" cy="4871156"/>
          </a:xfrm>
          <a:prstGeom prst="rect">
            <a:avLst/>
          </a:prstGeom>
        </p:spPr>
      </p:pic>
      <p:pic>
        <p:nvPicPr>
          <p:cNvPr id="12" name="Picture 11" descr="Thickness.jp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28600" y="1371600"/>
            <a:ext cx="3352800" cy="2980650"/>
          </a:xfrm>
          <a:prstGeom prst="rect">
            <a:avLst/>
          </a:prstGeom>
        </p:spPr>
      </p:pic>
      <p:cxnSp>
        <p:nvCxnSpPr>
          <p:cNvPr id="14" name="Elbow Connector 13"/>
          <p:cNvCxnSpPr>
            <a:stCxn id="5" idx="1"/>
          </p:cNvCxnSpPr>
          <p:nvPr/>
        </p:nvCxnSpPr>
        <p:spPr>
          <a:xfrm rot="10800000" flipV="1">
            <a:off x="4419601" y="2171700"/>
            <a:ext cx="653241" cy="30099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p:nvPr/>
        </p:nvCxnSpPr>
        <p:spPr>
          <a:xfrm rot="5400000">
            <a:off x="3940580" y="4397780"/>
            <a:ext cx="1676400" cy="500840"/>
          </a:xfrm>
          <a:prstGeom prst="bentConnector3">
            <a:avLst>
              <a:gd name="adj1" fmla="val -210"/>
            </a:avLst>
          </a:prstGeom>
          <a:ln>
            <a:tailEnd type="arrow"/>
          </a:ln>
        </p:spPr>
        <p:style>
          <a:lnRef idx="2">
            <a:schemeClr val="dk1"/>
          </a:lnRef>
          <a:fillRef idx="0">
            <a:schemeClr val="dk1"/>
          </a:fillRef>
          <a:effectRef idx="1">
            <a:schemeClr val="dk1"/>
          </a:effectRef>
          <a:fontRef idx="minor">
            <a:schemeClr val="tx1"/>
          </a:fontRef>
        </p:style>
      </p:cxnSp>
      <p:cxnSp>
        <p:nvCxnSpPr>
          <p:cNvPr id="23" name="Elbow Connector 22"/>
          <p:cNvCxnSpPr>
            <a:stCxn id="8" idx="1"/>
          </p:cNvCxnSpPr>
          <p:nvPr/>
        </p:nvCxnSpPr>
        <p:spPr>
          <a:xfrm rot="10800000" flipV="1">
            <a:off x="4648201" y="5372100"/>
            <a:ext cx="424641" cy="419100"/>
          </a:xfrm>
          <a:prstGeom prst="bentConnector3">
            <a:avLst>
              <a:gd name="adj1" fmla="val 99845"/>
            </a:avLst>
          </a:prstGeom>
          <a:ln>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457200" y="4417873"/>
            <a:ext cx="2514600" cy="1754327"/>
          </a:xfrm>
          <a:prstGeom prst="rect">
            <a:avLst/>
          </a:prstGeom>
          <a:noFill/>
        </p:spPr>
        <p:txBody>
          <a:bodyPr wrap="square" rtlCol="0">
            <a:spAutoFit/>
          </a:bodyPr>
          <a:lstStyle/>
          <a:p>
            <a:r>
              <a:rPr lang="en-US" dirty="0" smtClean="0"/>
              <a:t>However, there is an inadmissible increase in the maximum thickness of section 2 at iteration 4 (a new geometrical constraint is required).</a:t>
            </a:r>
            <a:endParaRPr lang="en-US" dirty="0"/>
          </a:p>
        </p:txBody>
      </p:sp>
      <p:sp>
        <p:nvSpPr>
          <p:cNvPr id="34" name="TextBox 33"/>
          <p:cNvSpPr txBox="1"/>
          <p:nvPr/>
        </p:nvSpPr>
        <p:spPr>
          <a:xfrm>
            <a:off x="5600700" y="1447800"/>
            <a:ext cx="2247900" cy="461665"/>
          </a:xfrm>
          <a:prstGeom prst="rect">
            <a:avLst/>
          </a:prstGeom>
          <a:noFill/>
        </p:spPr>
        <p:txBody>
          <a:bodyPr wrap="square" rtlCol="0">
            <a:spAutoFit/>
          </a:bodyPr>
          <a:lstStyle/>
          <a:p>
            <a:r>
              <a:rPr lang="en-US" sz="1200" dirty="0" smtClean="0"/>
              <a:t>Baseline</a:t>
            </a:r>
          </a:p>
          <a:p>
            <a:r>
              <a:rPr lang="en-US" sz="1200" dirty="0" smtClean="0">
                <a:solidFill>
                  <a:srgbClr val="800000"/>
                </a:solidFill>
              </a:rPr>
              <a:t>Optimizer iteration 3</a:t>
            </a:r>
            <a:endParaRPr lang="en-US" sz="1200" dirty="0">
              <a:solidFill>
                <a:srgbClr val="800000"/>
              </a:solidFill>
            </a:endParaRPr>
          </a:p>
        </p:txBody>
      </p:sp>
      <p:sp>
        <p:nvSpPr>
          <p:cNvPr id="35" name="TextBox 34"/>
          <p:cNvSpPr txBox="1"/>
          <p:nvPr/>
        </p:nvSpPr>
        <p:spPr>
          <a:xfrm>
            <a:off x="5597525" y="3048000"/>
            <a:ext cx="2247900" cy="461665"/>
          </a:xfrm>
          <a:prstGeom prst="rect">
            <a:avLst/>
          </a:prstGeom>
          <a:noFill/>
        </p:spPr>
        <p:txBody>
          <a:bodyPr wrap="square" rtlCol="0">
            <a:spAutoFit/>
          </a:bodyPr>
          <a:lstStyle/>
          <a:p>
            <a:r>
              <a:rPr lang="en-US" sz="1200" dirty="0" smtClean="0"/>
              <a:t>Baseline</a:t>
            </a:r>
          </a:p>
          <a:p>
            <a:r>
              <a:rPr lang="en-US" sz="1200" dirty="0" smtClean="0">
                <a:solidFill>
                  <a:srgbClr val="800000"/>
                </a:solidFill>
              </a:rPr>
              <a:t>Optimizer iteration 3</a:t>
            </a:r>
            <a:endParaRPr lang="en-US" sz="1200" dirty="0">
              <a:solidFill>
                <a:srgbClr val="800000"/>
              </a:solidFill>
            </a:endParaRPr>
          </a:p>
        </p:txBody>
      </p:sp>
      <p:sp>
        <p:nvSpPr>
          <p:cNvPr id="36" name="TextBox 35"/>
          <p:cNvSpPr txBox="1"/>
          <p:nvPr/>
        </p:nvSpPr>
        <p:spPr>
          <a:xfrm>
            <a:off x="5597525" y="4648200"/>
            <a:ext cx="2247900" cy="461665"/>
          </a:xfrm>
          <a:prstGeom prst="rect">
            <a:avLst/>
          </a:prstGeom>
          <a:noFill/>
        </p:spPr>
        <p:txBody>
          <a:bodyPr wrap="square" rtlCol="0">
            <a:spAutoFit/>
          </a:bodyPr>
          <a:lstStyle/>
          <a:p>
            <a:r>
              <a:rPr lang="en-US" sz="1200" dirty="0" smtClean="0"/>
              <a:t>Baseline</a:t>
            </a:r>
          </a:p>
          <a:p>
            <a:r>
              <a:rPr lang="en-US" sz="1200" dirty="0" smtClean="0">
                <a:solidFill>
                  <a:srgbClr val="800000"/>
                </a:solidFill>
              </a:rPr>
              <a:t>Optimizer iteration 3</a:t>
            </a:r>
            <a:endParaRPr lang="en-US" sz="1200" dirty="0">
              <a:solidFill>
                <a:srgbClr val="800000"/>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774102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Results</a:t>
            </a:r>
            <a:endParaRPr lang="en-US" dirty="0"/>
          </a:p>
        </p:txBody>
      </p:sp>
      <p:pic>
        <p:nvPicPr>
          <p:cNvPr id="6" name="Picture 5" descr="cp_comparison.png"/>
          <p:cNvPicPr>
            <a:picLocks noChangeAspect="1"/>
          </p:cNvPicPr>
          <p:nvPr/>
        </p:nvPicPr>
        <p:blipFill>
          <a:blip r:embed="rId2"/>
          <a:stretch>
            <a:fillRect/>
          </a:stretch>
        </p:blipFill>
        <p:spPr>
          <a:xfrm>
            <a:off x="67754" y="1986229"/>
            <a:ext cx="9008491" cy="357637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Results</a:t>
            </a:r>
            <a:endParaRPr lang="en-US" dirty="0"/>
          </a:p>
        </p:txBody>
      </p:sp>
      <p:pic>
        <p:nvPicPr>
          <p:cNvPr id="6" name="Picture 5" descr="cp_comparison.png"/>
          <p:cNvPicPr>
            <a:picLocks noChangeAspect="1"/>
          </p:cNvPicPr>
          <p:nvPr/>
        </p:nvPicPr>
        <p:blipFill>
          <a:blip r:embed="rId2"/>
          <a:stretch>
            <a:fillRect/>
          </a:stretch>
        </p:blipFill>
        <p:spPr>
          <a:xfrm>
            <a:off x="61422" y="1981200"/>
            <a:ext cx="9021158" cy="35814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Results</a:t>
            </a:r>
            <a:endParaRPr lang="en-US" dirty="0"/>
          </a:p>
        </p:txBody>
      </p:sp>
      <p:pic>
        <p:nvPicPr>
          <p:cNvPr id="4" name="Picture 3" descr="shape_comparison.png"/>
          <p:cNvPicPr>
            <a:picLocks noChangeAspect="1"/>
          </p:cNvPicPr>
          <p:nvPr/>
        </p:nvPicPr>
        <p:blipFill>
          <a:blip r:embed="rId2"/>
          <a:stretch>
            <a:fillRect/>
          </a:stretch>
        </p:blipFill>
        <p:spPr>
          <a:xfrm>
            <a:off x="1813749" y="1295400"/>
            <a:ext cx="5516502" cy="4999330"/>
          </a:xfrm>
          <a:prstGeom prst="rect">
            <a:avLst/>
          </a:prstGeom>
        </p:spPr>
      </p:pic>
      <p:sp>
        <p:nvSpPr>
          <p:cNvPr id="5" name="Rectangle 4"/>
          <p:cNvSpPr/>
          <p:nvPr/>
        </p:nvSpPr>
        <p:spPr>
          <a:xfrm>
            <a:off x="1981200" y="5486400"/>
            <a:ext cx="2133600" cy="646331"/>
          </a:xfrm>
          <a:prstGeom prst="rect">
            <a:avLst/>
          </a:prstGeom>
        </p:spPr>
        <p:txBody>
          <a:bodyPr wrap="square">
            <a:spAutoFit/>
          </a:bodyPr>
          <a:lstStyle/>
          <a:p>
            <a:pPr algn="ctr"/>
            <a:r>
              <a:rPr lang="en-US" dirty="0" smtClean="0"/>
              <a:t>Original - Grey</a:t>
            </a:r>
          </a:p>
          <a:p>
            <a:pPr algn="ctr"/>
            <a:r>
              <a:rPr lang="en-US" dirty="0" smtClean="0"/>
              <a:t>Optimized - Green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We’ve Only Scratched the Surface…</a:t>
            </a:r>
            <a:endParaRPr lang="en-US" sz="3200" baseline="30000" dirty="0"/>
          </a:p>
        </p:txBody>
      </p:sp>
      <p:sp>
        <p:nvSpPr>
          <p:cNvPr id="3" name="Content Placeholder 2"/>
          <p:cNvSpPr>
            <a:spLocks noGrp="1"/>
          </p:cNvSpPr>
          <p:nvPr>
            <p:ph idx="1"/>
          </p:nvPr>
        </p:nvSpPr>
        <p:spPr/>
        <p:txBody>
          <a:bodyPr/>
          <a:lstStyle/>
          <a:p>
            <a:r>
              <a:rPr lang="en-US" sz="2000" dirty="0" smtClean="0"/>
              <a:t>Promising </a:t>
            </a:r>
            <a:r>
              <a:rPr lang="en-US" sz="2000" dirty="0" smtClean="0"/>
              <a:t>results, but this is just the first design iteration</a:t>
            </a:r>
            <a:endParaRPr lang="en-US" sz="2000" b="1" dirty="0" smtClean="0"/>
          </a:p>
          <a:p>
            <a:r>
              <a:rPr lang="en-US" sz="2000" dirty="0" smtClean="0"/>
              <a:t>Add more geometric constraints to the wing sections</a:t>
            </a:r>
          </a:p>
          <a:p>
            <a:r>
              <a:rPr lang="en-US" sz="2000" dirty="0" smtClean="0"/>
              <a:t>Consider angle of attack during optimization</a:t>
            </a:r>
            <a:endParaRPr lang="en-US" sz="2000" dirty="0" smtClean="0"/>
          </a:p>
          <a:p>
            <a:r>
              <a:rPr lang="en-US" sz="2000" dirty="0" smtClean="0"/>
              <a:t>Adjust FFD design variables (easy </a:t>
            </a:r>
            <a:r>
              <a:rPr lang="en-US" sz="2000" dirty="0" err="1" smtClean="0"/>
              <a:t>w</a:t>
            </a:r>
            <a:r>
              <a:rPr lang="en-US" sz="2000" dirty="0" smtClean="0"/>
              <a:t>/ </a:t>
            </a:r>
            <a:r>
              <a:rPr lang="en-US" sz="2000" dirty="0" err="1" smtClean="0"/>
              <a:t>Pointwise</a:t>
            </a:r>
            <a:r>
              <a:rPr lang="en-US" sz="2000" dirty="0" smtClean="0"/>
              <a:t> script):</a:t>
            </a:r>
          </a:p>
          <a:p>
            <a:pPr lvl="1"/>
            <a:r>
              <a:rPr lang="en-US" sz="1600" dirty="0" smtClean="0"/>
              <a:t>Change the </a:t>
            </a:r>
            <a:r>
              <a:rPr lang="en-US" sz="1600" dirty="0" smtClean="0"/>
              <a:t>shape </a:t>
            </a:r>
            <a:r>
              <a:rPr lang="en-US" sz="1600" dirty="0" smtClean="0"/>
              <a:t>or move the FFD box around on wing</a:t>
            </a:r>
          </a:p>
          <a:p>
            <a:pPr lvl="1"/>
            <a:r>
              <a:rPr lang="en-US" sz="1600" dirty="0" smtClean="0"/>
              <a:t>Add more FFD control points</a:t>
            </a:r>
          </a:p>
          <a:p>
            <a:pPr lvl="1"/>
            <a:r>
              <a:rPr lang="en-US" sz="1600" dirty="0" smtClean="0"/>
              <a:t>Hold some </a:t>
            </a:r>
            <a:r>
              <a:rPr lang="en-US" sz="1600" dirty="0" smtClean="0"/>
              <a:t>FFD control point variables fixed near inboard sections</a:t>
            </a:r>
          </a:p>
          <a:p>
            <a:pPr lvl="1"/>
            <a:r>
              <a:rPr lang="en-US" sz="1600" dirty="0" smtClean="0"/>
              <a:t>Try the FFD camber or FFD thickness design variables</a:t>
            </a:r>
          </a:p>
          <a:p>
            <a:pPr lvl="1"/>
            <a:r>
              <a:rPr lang="en-US" sz="1600" dirty="0" smtClean="0"/>
              <a:t>Add more FFD boxes to other locations (nacelles?)</a:t>
            </a:r>
          </a:p>
          <a:p>
            <a:pPr lvl="1"/>
            <a:r>
              <a:rPr lang="en-US" sz="1600" dirty="0" smtClean="0"/>
              <a:t>Insert nested FFD boxes for finer control (local to leading edge?)</a:t>
            </a:r>
            <a:endParaRPr lang="en-US" sz="1600" dirty="0" smtClean="0"/>
          </a:p>
          <a:p>
            <a:r>
              <a:rPr lang="en-US" sz="2000" dirty="0" smtClean="0"/>
              <a:t>Once a design is finalized, SU2_MDC </a:t>
            </a:r>
            <a:r>
              <a:rPr lang="en-US" sz="2000" dirty="0" smtClean="0"/>
              <a:t>can export .</a:t>
            </a:r>
            <a:r>
              <a:rPr lang="en-US" sz="2000" dirty="0" err="1" smtClean="0"/>
              <a:t>stl</a:t>
            </a:r>
            <a:r>
              <a:rPr lang="en-US" sz="2000" dirty="0" smtClean="0"/>
              <a:t> files of the</a:t>
            </a:r>
            <a:r>
              <a:rPr lang="en-US" sz="2000" dirty="0" smtClean="0"/>
              <a:t> geometry </a:t>
            </a:r>
            <a:r>
              <a:rPr lang="en-US" sz="2000" dirty="0" smtClean="0"/>
              <a:t>to reintegrate with CAD/</a:t>
            </a:r>
            <a:r>
              <a:rPr lang="en-US" sz="2000" dirty="0" smtClean="0"/>
              <a:t>manufacturing</a:t>
            </a:r>
            <a:endParaRPr lang="en-US" sz="20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62000"/>
            <a:ext cx="7924800" cy="762000"/>
          </a:xfrm>
        </p:spPr>
        <p:txBody>
          <a:bodyPr/>
          <a:lstStyle/>
          <a:p>
            <a:r>
              <a:rPr lang="en-US" sz="2800" cap="none" dirty="0" smtClean="0"/>
              <a:t>Thank-you for attending our webinar</a:t>
            </a:r>
            <a:endParaRPr lang="en-US" sz="2800" cap="none" dirty="0"/>
          </a:p>
        </p:txBody>
      </p:sp>
      <p:sp>
        <p:nvSpPr>
          <p:cNvPr id="5" name="Text Placeholder 4"/>
          <p:cNvSpPr>
            <a:spLocks noGrp="1"/>
          </p:cNvSpPr>
          <p:nvPr>
            <p:ph type="body" idx="1"/>
          </p:nvPr>
        </p:nvSpPr>
        <p:spPr>
          <a:xfrm>
            <a:off x="533400" y="1219200"/>
            <a:ext cx="7772400" cy="4724400"/>
          </a:xfrm>
        </p:spPr>
        <p:txBody>
          <a:bodyPr/>
          <a:lstStyle/>
          <a:p>
            <a:r>
              <a:rPr lang="en-US" sz="1800" dirty="0" smtClean="0">
                <a:solidFill>
                  <a:schemeClr val="tx1"/>
                </a:solidFill>
              </a:rPr>
              <a:t>The grid files and scripts used in this webinar as well as the recorded video of the webinar will be available on our web sites tomorrow</a:t>
            </a:r>
            <a:r>
              <a:rPr lang="en-US" sz="1800" dirty="0" smtClean="0">
                <a:solidFill>
                  <a:schemeClr val="tx1"/>
                </a:solidFill>
              </a:rPr>
              <a:t>.</a:t>
            </a:r>
          </a:p>
          <a:p>
            <a:endParaRPr lang="en-US" sz="1800" dirty="0" smtClean="0">
              <a:solidFill>
                <a:schemeClr val="tx1"/>
              </a:solidFill>
            </a:endParaRPr>
          </a:p>
          <a:p>
            <a:r>
              <a:rPr lang="en-US" sz="1800" dirty="0" smtClean="0">
                <a:solidFill>
                  <a:schemeClr val="tx1"/>
                </a:solidFill>
              </a:rPr>
              <a:t>We would like to acknowledge the NASA N+2 Supersonic Program and the Lockheed Martin Corporation.</a:t>
            </a:r>
            <a:endParaRPr lang="en-US" sz="1800" dirty="0" smtClean="0">
              <a:solidFill>
                <a:schemeClr val="tx1"/>
              </a:solidFill>
            </a:endParaRPr>
          </a:p>
          <a:p>
            <a:pPr>
              <a:spcBef>
                <a:spcPts val="0"/>
              </a:spcBef>
            </a:pPr>
            <a:endParaRPr lang="en-US" sz="1000" b="1" dirty="0" smtClean="0">
              <a:solidFill>
                <a:schemeClr val="tx1"/>
              </a:solidFill>
            </a:endParaRPr>
          </a:p>
          <a:p>
            <a:r>
              <a:rPr lang="en-US" sz="1800" b="1" dirty="0" smtClean="0">
                <a:solidFill>
                  <a:schemeClr val="tx1"/>
                </a:solidFill>
                <a:hlinkClick r:id="rId2"/>
              </a:rPr>
              <a:t>www.pointwise.com/webinar</a:t>
            </a:r>
            <a:endParaRPr lang="en-US" sz="1800" b="1" dirty="0" smtClean="0">
              <a:solidFill>
                <a:schemeClr val="tx1"/>
              </a:solidFill>
            </a:endParaRPr>
          </a:p>
          <a:p>
            <a:pPr>
              <a:spcBef>
                <a:spcPts val="0"/>
              </a:spcBef>
            </a:pPr>
            <a:endParaRPr lang="en-US" sz="1000" b="1" dirty="0" smtClean="0">
              <a:solidFill>
                <a:schemeClr val="tx1"/>
              </a:solidFill>
            </a:endParaRPr>
          </a:p>
          <a:p>
            <a:r>
              <a:rPr lang="en-US" sz="1800" b="1" dirty="0" smtClean="0">
                <a:solidFill>
                  <a:schemeClr val="tx1"/>
                </a:solidFill>
                <a:hlinkClick r:id="rId3"/>
              </a:rPr>
              <a:t>http://su2.stanford.edu/training.html</a:t>
            </a:r>
            <a:endParaRPr lang="en-US" sz="1800" b="1" dirty="0" smtClean="0">
              <a:solidFill>
                <a:schemeClr val="tx1"/>
              </a:solidFill>
            </a:endParaRPr>
          </a:p>
          <a:p>
            <a:endParaRPr lang="en-US" sz="1000" dirty="0" smtClean="0">
              <a:solidFill>
                <a:schemeClr val="tx1"/>
              </a:solidFill>
            </a:endParaRPr>
          </a:p>
          <a:p>
            <a:r>
              <a:rPr lang="en-US" sz="1800" dirty="0" smtClean="0">
                <a:solidFill>
                  <a:schemeClr val="tx1"/>
                </a:solidFill>
              </a:rPr>
              <a:t>If you have any questions about Pointwise, please email Travis Carrigan at </a:t>
            </a:r>
            <a:r>
              <a:rPr lang="en-US" sz="1800" dirty="0" smtClean="0">
                <a:solidFill>
                  <a:schemeClr val="tx1"/>
                </a:solidFill>
                <a:hlinkClick r:id="rId4"/>
              </a:rPr>
              <a:t>webinar@pointwise.com</a:t>
            </a:r>
            <a:r>
              <a:rPr lang="en-US" sz="1800" dirty="0" smtClean="0">
                <a:solidFill>
                  <a:schemeClr val="tx1"/>
                </a:solidFill>
              </a:rPr>
              <a:t>.</a:t>
            </a:r>
          </a:p>
          <a:p>
            <a:endParaRPr lang="en-US" sz="1050" dirty="0" smtClean="0">
              <a:solidFill>
                <a:schemeClr val="tx1"/>
              </a:solidFill>
            </a:endParaRPr>
          </a:p>
          <a:p>
            <a:r>
              <a:rPr lang="en-US" sz="1800" dirty="0" smtClean="0">
                <a:solidFill>
                  <a:schemeClr val="tx1"/>
                </a:solidFill>
              </a:rPr>
              <a:t>If you have any questions about SU</a:t>
            </a:r>
            <a:r>
              <a:rPr lang="en-US" sz="1800" baseline="30000" dirty="0" smtClean="0">
                <a:solidFill>
                  <a:schemeClr val="tx1"/>
                </a:solidFill>
              </a:rPr>
              <a:t>2</a:t>
            </a:r>
            <a:r>
              <a:rPr lang="en-US" sz="1800" dirty="0" smtClean="0">
                <a:solidFill>
                  <a:schemeClr val="tx1"/>
                </a:solidFill>
              </a:rPr>
              <a:t>, please email Tom Economon at </a:t>
            </a:r>
            <a:r>
              <a:rPr lang="en-US" sz="1800" dirty="0" smtClean="0">
                <a:solidFill>
                  <a:schemeClr val="tx1"/>
                </a:solidFill>
                <a:hlinkClick r:id="rId5"/>
              </a:rPr>
              <a:t>economon@stanford.edu</a:t>
            </a:r>
            <a:r>
              <a:rPr lang="en-US" sz="1800" dirty="0" smtClean="0">
                <a:solidFill>
                  <a:schemeClr val="tx1"/>
                </a:solidFill>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Presenters</a:t>
            </a:r>
            <a:endParaRPr lang="en-US" dirty="0"/>
          </a:p>
        </p:txBody>
      </p:sp>
      <p:sp>
        <p:nvSpPr>
          <p:cNvPr id="10" name="Content Placeholder 4"/>
          <p:cNvSpPr txBox="1">
            <a:spLocks/>
          </p:cNvSpPr>
          <p:nvPr/>
        </p:nvSpPr>
        <p:spPr>
          <a:xfrm>
            <a:off x="5257800" y="1272357"/>
            <a:ext cx="2743200" cy="4980348"/>
          </a:xfrm>
          <a:prstGeom prst="rect">
            <a:avLst/>
          </a:prstGeom>
        </p:spPr>
        <p:txBody>
          <a:bodyPr vert="horz" lIns="91440" tIns="45720" rIns="91440" bIns="45720" rtlCol="0">
            <a:normAutofit fontScale="92500"/>
          </a:body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b="1" i="1" dirty="0" smtClean="0">
                <a:latin typeface="+mn-lt"/>
                <a:cs typeface="+mn-cs"/>
              </a:rPr>
              <a:t>Trent Lukaczyk</a:t>
            </a: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pPr lvl="0" defTabSz="914400"/>
            <a:endParaRPr lang="en-US" sz="1000" dirty="0" smtClean="0"/>
          </a:p>
          <a:p>
            <a:endParaRPr lang="en-US" sz="1000" dirty="0" smtClean="0"/>
          </a:p>
          <a:p>
            <a:endParaRPr lang="en-US" sz="1000" dirty="0" smtClean="0"/>
          </a:p>
          <a:p>
            <a:endParaRPr lang="en-US" sz="1000" dirty="0" smtClean="0"/>
          </a:p>
          <a:p>
            <a:endParaRPr lang="en-US" sz="1000" dirty="0" smtClean="0">
              <a:latin typeface="Verdana" pitchFamily="34" charset="0"/>
              <a:ea typeface="Verdana" pitchFamily="34" charset="0"/>
              <a:cs typeface="Verdana" pitchFamily="34" charset="0"/>
            </a:endParaRPr>
          </a:p>
          <a:p>
            <a:endParaRPr lang="en-US" sz="1000" dirty="0" smtClean="0">
              <a:latin typeface="Verdana" pitchFamily="34" charset="0"/>
              <a:ea typeface="Verdana" pitchFamily="34" charset="0"/>
              <a:cs typeface="Verdana" pitchFamily="34" charset="0"/>
            </a:endParaRPr>
          </a:p>
          <a:p>
            <a:endParaRPr lang="en-US" sz="1000" dirty="0" smtClean="0">
              <a:latin typeface="Verdana" pitchFamily="34" charset="0"/>
              <a:ea typeface="Verdana" pitchFamily="34" charset="0"/>
              <a:cs typeface="Verdana" pitchFamily="34" charset="0"/>
            </a:endParaRPr>
          </a:p>
          <a:p>
            <a:endParaRPr lang="en-US" sz="1000" dirty="0" smtClean="0">
              <a:latin typeface="Verdana" pitchFamily="34" charset="0"/>
              <a:ea typeface="Verdana" pitchFamily="34" charset="0"/>
              <a:cs typeface="Verdana" pitchFamily="34" charset="0"/>
            </a:endParaRPr>
          </a:p>
          <a:p>
            <a:pPr algn="just"/>
            <a:r>
              <a:rPr lang="en-US" sz="1100" dirty="0" smtClean="0">
                <a:latin typeface="Verdana" pitchFamily="34" charset="0"/>
                <a:ea typeface="Verdana" pitchFamily="34" charset="0"/>
                <a:cs typeface="Verdana" pitchFamily="34" charset="0"/>
              </a:rPr>
              <a:t>Trent Lukaczyk is a Ph.D. candidate in the Aerospace Design Lab at Stanford University. His core research interests are in aircraft design and optimization methods, and he is currently contributing to the design of NASA's next-generation Supersonic Passenger Jet. This work depends on experience of various disciplines that he gained from several internships and during his undergraduate education at Cornell University: developing meshing tools, simulating the aerodynamics of both aircraft and automobiles, testing those designs in the wind tunnel, and even designing combustion engines.</a:t>
            </a:r>
            <a:endParaRPr lang="en-US" sz="1100" dirty="0">
              <a:latin typeface="Verdana" pitchFamily="34" charset="0"/>
              <a:ea typeface="Verdana" pitchFamily="34" charset="0"/>
              <a:cs typeface="Verdana" pitchFamily="34" charset="0"/>
            </a:endParaRPr>
          </a:p>
        </p:txBody>
      </p:sp>
      <p:pic>
        <p:nvPicPr>
          <p:cNvPr id="14" name="Picture 13"/>
          <p:cNvPicPr>
            <a:picLocks noChangeAspect="1"/>
          </p:cNvPicPr>
          <p:nvPr/>
        </p:nvPicPr>
        <p:blipFill>
          <a:blip r:embed="rId2" cstate="print"/>
          <a:stretch>
            <a:fillRect/>
          </a:stretch>
        </p:blipFill>
        <p:spPr>
          <a:xfrm>
            <a:off x="5998221" y="1600200"/>
            <a:ext cx="1262357" cy="1901952"/>
          </a:xfrm>
          <a:prstGeom prst="rect">
            <a:avLst/>
          </a:prstGeom>
        </p:spPr>
      </p:pic>
      <p:sp>
        <p:nvSpPr>
          <p:cNvPr id="11" name="Content Placeholder 4"/>
          <p:cNvSpPr txBox="1">
            <a:spLocks/>
          </p:cNvSpPr>
          <p:nvPr/>
        </p:nvSpPr>
        <p:spPr>
          <a:xfrm>
            <a:off x="1143000" y="1261599"/>
            <a:ext cx="2743200" cy="4980349"/>
          </a:xfrm>
          <a:prstGeom prst="rect">
            <a:avLst/>
          </a:prstGeom>
        </p:spPr>
        <p:txBody>
          <a:bodyPr>
            <a:noAutofit/>
          </a:bodyPr>
          <a:lstStyle/>
          <a:p>
            <a:pPr marL="0" marR="0" lvl="0" indent="0" algn="ctr" defTabSz="914400" rtl="0" eaLnBrk="1" fontAlgn="base" latinLnBrk="0" hangingPunct="1">
              <a:lnSpc>
                <a:spcPct val="100000"/>
              </a:lnSpc>
              <a:spcBef>
                <a:spcPts val="0"/>
              </a:spcBef>
              <a:spcAft>
                <a:spcPct val="0"/>
              </a:spcAft>
              <a:buClrTx/>
              <a:buSzTx/>
              <a:buFont typeface="Arial" charset="0"/>
              <a:buNone/>
              <a:tabLst/>
              <a:defRPr/>
            </a:pPr>
            <a:r>
              <a:rPr kumimoji="0" lang="en-US" sz="1200" b="1" i="1" u="none" strike="noStrike" kern="1200" cap="none" spc="0" normalizeH="0" baseline="0" noProof="0" dirty="0" smtClean="0">
                <a:ln>
                  <a:noFill/>
                </a:ln>
                <a:solidFill>
                  <a:schemeClr val="tx1"/>
                </a:solidFill>
                <a:effectLst/>
                <a:uLnTx/>
                <a:uFillTx/>
                <a:latin typeface="Verdana" pitchFamily="34" charset="0"/>
                <a:ea typeface="+mn-ea"/>
                <a:cs typeface="+mn-cs"/>
              </a:rPr>
              <a:t>Francisco Palacios</a:t>
            </a:r>
            <a:endParaRPr kumimoji="0" lang="en-US" sz="1200" b="0" i="1"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kumimoji="0" lang="en-US" sz="1000" b="0" i="0" u="none" strike="noStrike" kern="1200" cap="none" spc="0" normalizeH="0" baseline="0" noProof="0" dirty="0" smtClean="0">
              <a:ln>
                <a:noFill/>
              </a:ln>
              <a:solidFill>
                <a:schemeClr val="tx1"/>
              </a:solidFill>
              <a:effectLst/>
              <a:uLnTx/>
              <a:uFillTx/>
              <a:latin typeface="Verdana" pitchFamily="34" charset="0"/>
              <a:ea typeface="+mn-ea"/>
              <a:cs typeface="+mn-cs"/>
            </a:endParaRPr>
          </a:p>
          <a:p>
            <a:pPr lvl="0">
              <a:spcBef>
                <a:spcPts val="0"/>
              </a:spcBef>
            </a:pPr>
            <a:endParaRPr lang="en-US" sz="1000" dirty="0" smtClean="0">
              <a:latin typeface="+mn-lt"/>
            </a:endParaRPr>
          </a:p>
          <a:p>
            <a:pPr lvl="0">
              <a:spcBef>
                <a:spcPts val="0"/>
              </a:spcBef>
            </a:pPr>
            <a:endParaRPr lang="en-US" sz="1000" dirty="0" smtClean="0">
              <a:latin typeface="+mn-lt"/>
            </a:endParaRPr>
          </a:p>
          <a:p>
            <a:pPr algn="just"/>
            <a:r>
              <a:rPr lang="en-US" sz="800" dirty="0" smtClean="0">
                <a:latin typeface="Verdana" pitchFamily="34" charset="0"/>
                <a:ea typeface="Verdana" pitchFamily="34" charset="0"/>
                <a:cs typeface="Verdana" pitchFamily="34" charset="0"/>
              </a:rPr>
              <a:t>Dr. Palacios is an Engineering Research Associate at the Department of Aeronautics and Astronautics at Stanford University. His main areas of expertise include optimal aerodynamic shape design, large-scale multi-physics CFD simulations, and numerical analysis. Prior to his arrival at Stanford University in 2011, Dr. Palacios was research lead for technological innovation at the Madrid Institute for Advanced Studies and coordinator of the Airbus program “Future Simulation Concepts”. From 2011 to 2013, Dr. Palacios was responsible for the development of the main RANS solver for the Stanford PSAAP center, and for the research in </a:t>
            </a:r>
            <a:r>
              <a:rPr lang="en-US" sz="800" dirty="0" err="1" smtClean="0">
                <a:latin typeface="Verdana" pitchFamily="34" charset="0"/>
                <a:ea typeface="Verdana" pitchFamily="34" charset="0"/>
                <a:cs typeface="Verdana" pitchFamily="34" charset="0"/>
              </a:rPr>
              <a:t>adjoint</a:t>
            </a:r>
            <a:r>
              <a:rPr lang="en-US" sz="800" dirty="0" smtClean="0">
                <a:latin typeface="Verdana" pitchFamily="34" charset="0"/>
                <a:ea typeface="Verdana" pitchFamily="34" charset="0"/>
                <a:cs typeface="Verdana" pitchFamily="34" charset="0"/>
              </a:rPr>
              <a:t>-based methodologies to manage the uncertainties that are present in hypersonic combustion environments. Currently, Dr. Palacios research is focused on supersonic aircraft design and the development of novel shape design techniques applied to multi-physics problems.</a:t>
            </a:r>
            <a:endParaRPr lang="en-US" sz="800" dirty="0">
              <a:latin typeface="Verdana" pitchFamily="34" charset="0"/>
              <a:ea typeface="Verdana" pitchFamily="34" charset="0"/>
              <a:cs typeface="Verdana" pitchFamily="34" charset="0"/>
            </a:endParaRPr>
          </a:p>
        </p:txBody>
      </p:sp>
      <p:pic>
        <p:nvPicPr>
          <p:cNvPr id="13" name="Picture 12" descr="webinar-NAE-Kevin-Colburn-100x150.png"/>
          <p:cNvPicPr>
            <a:picLocks noChangeAspect="1"/>
          </p:cNvPicPr>
          <p:nvPr/>
        </p:nvPicPr>
        <p:blipFill>
          <a:blip r:embed="rId3" cstate="print"/>
          <a:stretch>
            <a:fillRect/>
          </a:stretch>
        </p:blipFill>
        <p:spPr>
          <a:xfrm>
            <a:off x="1712025" y="1600200"/>
            <a:ext cx="1584960" cy="190195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7200" y="533400"/>
            <a:ext cx="8229600" cy="884238"/>
          </a:xfrm>
        </p:spPr>
        <p:txBody>
          <a:bodyPr/>
          <a:lstStyle/>
          <a:p>
            <a:r>
              <a:rPr lang="en-US" dirty="0" smtClean="0"/>
              <a:t>Solid Meshing</a:t>
            </a:r>
            <a:endParaRPr lang="en-US" dirty="0"/>
          </a:p>
        </p:txBody>
      </p:sp>
      <p:pic>
        <p:nvPicPr>
          <p:cNvPr id="2050" name="Picture 2" descr="C:\tcarriga\Webinars\Working\StanfordSU2\pics\presentation\beforeQuilting.png"/>
          <p:cNvPicPr>
            <a:picLocks noChangeAspect="1" noChangeArrowheads="1"/>
          </p:cNvPicPr>
          <p:nvPr/>
        </p:nvPicPr>
        <p:blipFill>
          <a:blip r:embed="rId2" cstate="print"/>
          <a:stretch>
            <a:fillRect/>
          </a:stretch>
        </p:blipFill>
        <p:spPr bwMode="auto">
          <a:xfrm>
            <a:off x="-108843" y="1160728"/>
            <a:ext cx="5738779" cy="3200400"/>
          </a:xfrm>
          <a:prstGeom prst="rect">
            <a:avLst/>
          </a:prstGeom>
          <a:noFill/>
        </p:spPr>
      </p:pic>
      <p:pic>
        <p:nvPicPr>
          <p:cNvPr id="2051" name="Picture 3" descr="C:\tcarriga\Webinars\Working\StanfordSU2\pics\presentation\afterQuilting.png"/>
          <p:cNvPicPr>
            <a:picLocks noChangeAspect="1" noChangeArrowheads="1"/>
          </p:cNvPicPr>
          <p:nvPr/>
        </p:nvPicPr>
        <p:blipFill>
          <a:blip r:embed="rId3" cstate="print"/>
          <a:stretch>
            <a:fillRect/>
          </a:stretch>
        </p:blipFill>
        <p:spPr bwMode="auto">
          <a:xfrm>
            <a:off x="1567557" y="2532328"/>
            <a:ext cx="5738779" cy="3200400"/>
          </a:xfrm>
          <a:prstGeom prst="rect">
            <a:avLst/>
          </a:prstGeom>
          <a:noFill/>
        </p:spPr>
      </p:pic>
      <p:pic>
        <p:nvPicPr>
          <p:cNvPr id="2052" name="Picture 4" descr="C:\tcarriga\Webinars\Working\StanfordSU2\pics\presentation\surfaceMesh.png"/>
          <p:cNvPicPr>
            <a:picLocks noChangeAspect="1" noChangeArrowheads="1"/>
          </p:cNvPicPr>
          <p:nvPr/>
        </p:nvPicPr>
        <p:blipFill>
          <a:blip r:embed="rId4" cstate="print"/>
          <a:stretch>
            <a:fillRect/>
          </a:stretch>
        </p:blipFill>
        <p:spPr bwMode="auto">
          <a:xfrm>
            <a:off x="3548757" y="3751528"/>
            <a:ext cx="5738779" cy="3200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7200" y="533400"/>
            <a:ext cx="8229600" cy="884238"/>
          </a:xfrm>
        </p:spPr>
        <p:txBody>
          <a:bodyPr/>
          <a:lstStyle/>
          <a:p>
            <a:r>
              <a:rPr lang="en-US" dirty="0" smtClean="0"/>
              <a:t>Volume Meshing</a:t>
            </a:r>
            <a:endParaRPr lang="en-US" dirty="0"/>
          </a:p>
        </p:txBody>
      </p:sp>
      <p:pic>
        <p:nvPicPr>
          <p:cNvPr id="2050" name="Picture 2" descr="C:\tcarriga\Webinars\Working\StanfordSU2\pics\presentation\beforeQuilting.png"/>
          <p:cNvPicPr>
            <a:picLocks noChangeAspect="1" noChangeArrowheads="1"/>
          </p:cNvPicPr>
          <p:nvPr/>
        </p:nvPicPr>
        <p:blipFill>
          <a:blip r:embed="rId2" cstate="print"/>
          <a:srcRect l="34454" r="29412"/>
          <a:stretch>
            <a:fillRect/>
          </a:stretch>
        </p:blipFill>
        <p:spPr bwMode="auto">
          <a:xfrm>
            <a:off x="0" y="1295400"/>
            <a:ext cx="3276600" cy="4909397"/>
          </a:xfrm>
          <a:prstGeom prst="rect">
            <a:avLst/>
          </a:prstGeom>
          <a:noFill/>
        </p:spPr>
      </p:pic>
      <p:pic>
        <p:nvPicPr>
          <p:cNvPr id="2051" name="Picture 3" descr="C:\tcarriga\Webinars\Working\StanfordSU2\pics\presentation\afterQuilting.png"/>
          <p:cNvPicPr>
            <a:picLocks noChangeAspect="1" noChangeArrowheads="1"/>
          </p:cNvPicPr>
          <p:nvPr/>
        </p:nvPicPr>
        <p:blipFill>
          <a:blip r:embed="rId3" cstate="print"/>
          <a:stretch>
            <a:fillRect/>
          </a:stretch>
        </p:blipFill>
        <p:spPr bwMode="auto">
          <a:xfrm>
            <a:off x="3124200" y="2186765"/>
            <a:ext cx="5763414" cy="3120370"/>
          </a:xfrm>
          <a:prstGeom prst="rect">
            <a:avLst/>
          </a:prstGeom>
          <a:noFill/>
        </p:spPr>
      </p:pic>
      <p:sp>
        <p:nvSpPr>
          <p:cNvPr id="6" name="Rectangle 5"/>
          <p:cNvSpPr/>
          <p:nvPr/>
        </p:nvSpPr>
        <p:spPr>
          <a:xfrm>
            <a:off x="1708299" y="3352800"/>
            <a:ext cx="1219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7200" y="533400"/>
            <a:ext cx="8229600" cy="884238"/>
          </a:xfrm>
        </p:spPr>
        <p:txBody>
          <a:bodyPr/>
          <a:lstStyle/>
          <a:p>
            <a:r>
              <a:rPr lang="en-US" dirty="0" smtClean="0"/>
              <a:t>Volume Meshing</a:t>
            </a:r>
            <a:endParaRPr lang="en-US" dirty="0"/>
          </a:p>
        </p:txBody>
      </p:sp>
      <p:pic>
        <p:nvPicPr>
          <p:cNvPr id="2051" name="Picture 3" descr="C:\tcarriga\Webinars\Working\StanfordSU2\pics\presentation\afterQuilting.png"/>
          <p:cNvPicPr>
            <a:picLocks noChangeAspect="1" noChangeArrowheads="1"/>
          </p:cNvPicPr>
          <p:nvPr/>
        </p:nvPicPr>
        <p:blipFill>
          <a:blip r:embed="rId2" cstate="print"/>
          <a:stretch>
            <a:fillRect/>
          </a:stretch>
        </p:blipFill>
        <p:spPr bwMode="auto">
          <a:xfrm>
            <a:off x="685800" y="2057400"/>
            <a:ext cx="5763414" cy="3120369"/>
          </a:xfrm>
          <a:prstGeom prst="rect">
            <a:avLst/>
          </a:prstGeom>
          <a:noFill/>
        </p:spPr>
      </p:pic>
      <p:pic>
        <p:nvPicPr>
          <p:cNvPr id="7" name="Picture 3" descr="C:\tcarriga\Webinars\Working\StanfordSU2\pics\presentation\afterQuilting.png"/>
          <p:cNvPicPr>
            <a:picLocks noChangeAspect="1" noChangeArrowheads="1"/>
          </p:cNvPicPr>
          <p:nvPr/>
        </p:nvPicPr>
        <p:blipFill>
          <a:blip r:embed="rId3" cstate="print"/>
          <a:srcRect l="22476" t="31746" r="840" b="31624"/>
          <a:stretch>
            <a:fillRect/>
          </a:stretch>
        </p:blipFill>
        <p:spPr bwMode="auto">
          <a:xfrm>
            <a:off x="4191000" y="3646967"/>
            <a:ext cx="4419600" cy="11430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7152167" y="3276600"/>
            <a:ext cx="1479699" cy="369332"/>
          </a:xfrm>
          <a:prstGeom prst="rect">
            <a:avLst/>
          </a:prstGeom>
          <a:noFill/>
        </p:spPr>
        <p:txBody>
          <a:bodyPr wrap="square" rtlCol="0">
            <a:spAutoFit/>
          </a:bodyPr>
          <a:lstStyle/>
          <a:p>
            <a:r>
              <a:rPr lang="en-US" dirty="0" err="1" smtClean="0"/>
              <a:t>Tet</a:t>
            </a:r>
            <a:r>
              <a:rPr lang="en-US" dirty="0" smtClean="0"/>
              <a:t> core block</a:t>
            </a:r>
            <a:endParaRPr lang="en-US" dirty="0"/>
          </a:p>
        </p:txBody>
      </p:sp>
      <p:sp>
        <p:nvSpPr>
          <p:cNvPr id="10" name="TextBox 9"/>
          <p:cNvSpPr txBox="1"/>
          <p:nvPr/>
        </p:nvSpPr>
        <p:spPr>
          <a:xfrm>
            <a:off x="685800" y="1676400"/>
            <a:ext cx="4114800" cy="369332"/>
          </a:xfrm>
          <a:prstGeom prst="rect">
            <a:avLst/>
          </a:prstGeom>
          <a:noFill/>
        </p:spPr>
        <p:txBody>
          <a:bodyPr wrap="square" rtlCol="0">
            <a:spAutoFit/>
          </a:bodyPr>
          <a:lstStyle/>
          <a:p>
            <a:r>
              <a:rPr lang="en-US" dirty="0" smtClean="0"/>
              <a:t>Mach-aligned hex elements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7200" y="533400"/>
            <a:ext cx="8229600" cy="884238"/>
          </a:xfrm>
        </p:spPr>
        <p:txBody>
          <a:bodyPr/>
          <a:lstStyle/>
          <a:p>
            <a:r>
              <a:rPr lang="en-US" dirty="0" smtClean="0"/>
              <a:t>FFD Boxes</a:t>
            </a:r>
            <a:endParaRPr lang="en-US" dirty="0"/>
          </a:p>
        </p:txBody>
      </p:sp>
      <p:pic>
        <p:nvPicPr>
          <p:cNvPr id="2050" name="Picture 2" descr="C:\tcarriga\Webinars\Working\StanfordSU2\pics\presentation\beforeQuilting.png"/>
          <p:cNvPicPr>
            <a:picLocks noChangeAspect="1" noChangeArrowheads="1"/>
          </p:cNvPicPr>
          <p:nvPr/>
        </p:nvPicPr>
        <p:blipFill>
          <a:blip r:embed="rId2" cstate="print"/>
          <a:stretch>
            <a:fillRect/>
          </a:stretch>
        </p:blipFill>
        <p:spPr bwMode="auto">
          <a:xfrm>
            <a:off x="-457200" y="1868815"/>
            <a:ext cx="9215169" cy="4989185"/>
          </a:xfrm>
          <a:prstGeom prst="rect">
            <a:avLst/>
          </a:prstGeom>
          <a:noFill/>
        </p:spPr>
      </p:pic>
      <p:pic>
        <p:nvPicPr>
          <p:cNvPr id="1028" name="Picture 4" descr="C:\tcarriga\Webinars\Working\StanfordSU2\pics\presentation\scriptMenu.png"/>
          <p:cNvPicPr>
            <a:picLocks noChangeAspect="1" noChangeArrowheads="1"/>
          </p:cNvPicPr>
          <p:nvPr/>
        </p:nvPicPr>
        <p:blipFill>
          <a:blip r:embed="rId3" cstate="print"/>
          <a:srcRect/>
          <a:stretch>
            <a:fillRect/>
          </a:stretch>
        </p:blipFill>
        <p:spPr bwMode="auto">
          <a:xfrm>
            <a:off x="6096000" y="1371600"/>
            <a:ext cx="2647950" cy="2125036"/>
          </a:xfrm>
          <a:prstGeom prst="rect">
            <a:avLst/>
          </a:prstGeom>
          <a:noFill/>
          <a:ln>
            <a:solidFill>
              <a:schemeClr val="tx1"/>
            </a:solidFill>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4" cstate="print"/>
          <a:srcRect/>
          <a:stretch>
            <a:fillRect/>
          </a:stretch>
        </p:blipFill>
        <p:spPr bwMode="auto">
          <a:xfrm>
            <a:off x="2590800" y="1905000"/>
            <a:ext cx="3269974" cy="10668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SU</a:t>
            </a:r>
            <a:r>
              <a:rPr lang="en-US" baseline="30000" dirty="0" smtClean="0"/>
              <a:t>2</a:t>
            </a:r>
            <a:r>
              <a:rPr lang="en-US" dirty="0" smtClean="0"/>
              <a:t> Support</a:t>
            </a:r>
            <a:endParaRPr lang="en-US" dirty="0"/>
          </a:p>
        </p:txBody>
      </p:sp>
      <p:pic>
        <p:nvPicPr>
          <p:cNvPr id="2055" name="Picture 7"/>
          <p:cNvPicPr>
            <a:picLocks noChangeAspect="1" noChangeArrowheads="1"/>
          </p:cNvPicPr>
          <p:nvPr/>
        </p:nvPicPr>
        <p:blipFill>
          <a:blip r:embed="rId2" cstate="print"/>
          <a:srcRect/>
          <a:stretch>
            <a:fillRect/>
          </a:stretch>
        </p:blipFill>
        <p:spPr bwMode="auto">
          <a:xfrm>
            <a:off x="304800" y="1905000"/>
            <a:ext cx="8465803" cy="3200400"/>
          </a:xfrm>
          <a:prstGeom prst="rect">
            <a:avLst/>
          </a:prstGeom>
          <a:noFill/>
          <a:ln w="9525">
            <a:solidFill>
              <a:schemeClr val="tx1"/>
            </a:solidFill>
            <a:miter lim="800000"/>
            <a:headEnd/>
            <a:tailEnd/>
          </a:ln>
          <a:effectLst>
            <a:outerShdw blurRad="50800" dist="38100" dir="5400000" algn="t" rotWithShape="0">
              <a:prstClr val="black">
                <a:alpha val="40000"/>
              </a:prstClr>
            </a:outerShdw>
          </a:effectLst>
        </p:spPr>
      </p:pic>
      <p:pic>
        <p:nvPicPr>
          <p:cNvPr id="2054" name="Picture 6"/>
          <p:cNvPicPr>
            <a:picLocks noChangeAspect="1" noChangeArrowheads="1"/>
          </p:cNvPicPr>
          <p:nvPr/>
        </p:nvPicPr>
        <p:blipFill>
          <a:blip r:embed="rId3" cstate="print"/>
          <a:srcRect/>
          <a:stretch>
            <a:fillRect/>
          </a:stretch>
        </p:blipFill>
        <p:spPr bwMode="auto">
          <a:xfrm>
            <a:off x="5791200" y="4495800"/>
            <a:ext cx="2895600" cy="510988"/>
          </a:xfrm>
          <a:prstGeom prst="rect">
            <a:avLst/>
          </a:prstGeom>
          <a:noFill/>
          <a:ln w="9525">
            <a:solidFill>
              <a:schemeClr val="tx1"/>
            </a:solidFill>
            <a:miter lim="800000"/>
            <a:headEnd/>
            <a:tailEnd/>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Design in SU</a:t>
            </a:r>
            <a:r>
              <a:rPr lang="en-US" baseline="30000" dirty="0" smtClean="0"/>
              <a:t>2</a:t>
            </a:r>
            <a:endParaRPr lang="en-US" baseline="30000" dirty="0"/>
          </a:p>
        </p:txBody>
      </p:sp>
      <p:sp>
        <p:nvSpPr>
          <p:cNvPr id="6" name="Content Placeholder 5"/>
          <p:cNvSpPr>
            <a:spLocks noGrp="1"/>
          </p:cNvSpPr>
          <p:nvPr>
            <p:ph idx="1"/>
          </p:nvPr>
        </p:nvSpPr>
        <p:spPr>
          <a:xfrm>
            <a:off x="533400" y="3657600"/>
            <a:ext cx="8229600" cy="2971800"/>
          </a:xfrm>
        </p:spPr>
        <p:txBody>
          <a:bodyPr/>
          <a:lstStyle/>
          <a:p>
            <a:r>
              <a:rPr lang="en-US" sz="1800" b="1" dirty="0" smtClean="0"/>
              <a:t>Open-source suite </a:t>
            </a:r>
            <a:r>
              <a:rPr lang="en-US" sz="1800" dirty="0" smtClean="0"/>
              <a:t>for</a:t>
            </a:r>
            <a:r>
              <a:rPr lang="en-US" sz="1800" dirty="0" smtClean="0"/>
              <a:t> CFD, shape design, + much more</a:t>
            </a:r>
          </a:p>
          <a:p>
            <a:r>
              <a:rPr lang="en-US" sz="1800" dirty="0" smtClean="0"/>
              <a:t>SU</a:t>
            </a:r>
            <a:r>
              <a:rPr lang="en-US" sz="1800" baseline="30000" dirty="0" smtClean="0"/>
              <a:t>2</a:t>
            </a:r>
            <a:r>
              <a:rPr lang="en-US" sz="1800" dirty="0" smtClean="0"/>
              <a:t> is</a:t>
            </a:r>
            <a:r>
              <a:rPr lang="en-US" sz="1800" dirty="0" smtClean="0"/>
              <a:t> also capable </a:t>
            </a:r>
            <a:r>
              <a:rPr lang="en-US" sz="1800" dirty="0" smtClean="0"/>
              <a:t>of </a:t>
            </a:r>
            <a:r>
              <a:rPr lang="en-US" sz="1800" b="1" dirty="0" smtClean="0"/>
              <a:t>multi-physics </a:t>
            </a:r>
            <a:r>
              <a:rPr lang="en-US" sz="1800" dirty="0" smtClean="0"/>
              <a:t>calculations</a:t>
            </a:r>
          </a:p>
          <a:p>
            <a:r>
              <a:rPr lang="en-US" sz="1800" dirty="0" smtClean="0"/>
              <a:t>Industry-standard numerical methods on unstructured grids </a:t>
            </a:r>
          </a:p>
          <a:p>
            <a:r>
              <a:rPr lang="en-US" sz="1800" dirty="0" smtClean="0"/>
              <a:t>Object-oriented C++ modules and Python scripts</a:t>
            </a:r>
          </a:p>
          <a:p>
            <a:r>
              <a:rPr lang="en-US" sz="1800" dirty="0" smtClean="0"/>
              <a:t>Once a baseline geometry/mesh is available, SU</a:t>
            </a:r>
            <a:r>
              <a:rPr lang="en-US" sz="1800" baseline="30000" dirty="0" smtClean="0"/>
              <a:t>2</a:t>
            </a:r>
            <a:r>
              <a:rPr lang="en-US" sz="1800" dirty="0" smtClean="0"/>
              <a:t> can be used for analyzing performance, evaluating sensitivities, and </a:t>
            </a:r>
            <a:r>
              <a:rPr lang="en-US" sz="1800" b="1" dirty="0" smtClean="0"/>
              <a:t>automatic shape design </a:t>
            </a:r>
          </a:p>
          <a:p>
            <a:pPr>
              <a:buNone/>
            </a:pPr>
            <a:endParaRPr lang="en-US" sz="2000" dirty="0" smtClean="0"/>
          </a:p>
        </p:txBody>
      </p:sp>
      <p:sp>
        <p:nvSpPr>
          <p:cNvPr id="8" name="Rectangle 7"/>
          <p:cNvSpPr/>
          <p:nvPr/>
        </p:nvSpPr>
        <p:spPr>
          <a:xfrm>
            <a:off x="6477000" y="1600200"/>
            <a:ext cx="2209800" cy="1323439"/>
          </a:xfrm>
          <a:prstGeom prst="rect">
            <a:avLst/>
          </a:prstGeom>
        </p:spPr>
        <p:txBody>
          <a:bodyPr wrap="square">
            <a:spAutoFit/>
          </a:bodyPr>
          <a:lstStyle/>
          <a:p>
            <a:r>
              <a:rPr lang="en-US" sz="1600" dirty="0" smtClean="0"/>
              <a:t>Today’s webinar is based on SU</a:t>
            </a:r>
            <a:r>
              <a:rPr lang="en-US" sz="1600" baseline="30000" dirty="0" smtClean="0"/>
              <a:t>2</a:t>
            </a:r>
            <a:r>
              <a:rPr lang="en-US" sz="1600" dirty="0" smtClean="0"/>
              <a:t> V3.1. See </a:t>
            </a:r>
          </a:p>
          <a:p>
            <a:r>
              <a:rPr lang="en-US" sz="1600" b="1" dirty="0" smtClean="0"/>
              <a:t>http://su2.stanford.edu </a:t>
            </a:r>
            <a:r>
              <a:rPr lang="en-US" sz="1600" dirty="0" smtClean="0"/>
              <a:t>for much more information!</a:t>
            </a:r>
          </a:p>
        </p:txBody>
      </p:sp>
      <p:pic>
        <p:nvPicPr>
          <p:cNvPr id="9" name="Picture 8" descr="logo_su2.jpg"/>
          <p:cNvPicPr>
            <a:picLocks noChangeAspect="1"/>
          </p:cNvPicPr>
          <p:nvPr/>
        </p:nvPicPr>
        <p:blipFill>
          <a:blip r:embed="rId2"/>
          <a:stretch>
            <a:fillRect/>
          </a:stretch>
        </p:blipFill>
        <p:spPr>
          <a:xfrm>
            <a:off x="3243592" y="1371600"/>
            <a:ext cx="2656816" cy="19812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F6FC6"/>
      </a:dk2>
      <a:lt2>
        <a:srgbClr val="DBF5F9"/>
      </a:lt2>
      <a:accent1>
        <a:srgbClr val="0F6FC6"/>
      </a:accent1>
      <a:accent2>
        <a:srgbClr val="7FCB79"/>
      </a:accent2>
      <a:accent3>
        <a:srgbClr val="0BD0D9"/>
      </a:accent3>
      <a:accent4>
        <a:srgbClr val="10CF9B"/>
      </a:accent4>
      <a:accent5>
        <a:srgbClr val="7FCB79"/>
      </a:accent5>
      <a:accent6>
        <a:srgbClr val="A5C249"/>
      </a:accent6>
      <a:hlink>
        <a:srgbClr val="0070C0"/>
      </a:hlink>
      <a:folHlink>
        <a:srgbClr val="85DFD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AC2F0D9767724D9CB69C61CAEC0D4C" ma:contentTypeVersion="0" ma:contentTypeDescription="Create a new document." ma:contentTypeScope="" ma:versionID="128653b1c4a7dd3b651cf4321b318e1a">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8D71F5E-6DBB-488B-9CC2-6B70767DD6A6}">
  <ds:schemaRefs>
    <ds:schemaRef ds:uri="http://schemas.microsoft.com/sharepoint/v3/contenttype/forms"/>
  </ds:schemaRefs>
</ds:datastoreItem>
</file>

<file path=customXml/itemProps2.xml><?xml version="1.0" encoding="utf-8"?>
<ds:datastoreItem xmlns:ds="http://schemas.openxmlformats.org/officeDocument/2006/customXml" ds:itemID="{971E8C63-12F2-4DFD-AC28-692FD6ED8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41400D8-3AA5-44C2-8587-82D5BF8B0985}">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2951</TotalTime>
  <Words>1539</Words>
  <Application>Microsoft Macintosh PowerPoint</Application>
  <PresentationFormat>On-screen Show (4:3)</PresentationFormat>
  <Paragraphs>188</Paragraphs>
  <Slides>29</Slides>
  <Notes>0</Notes>
  <HiddenSlides>0</HiddenSlides>
  <MMClips>0</MMClips>
  <ScaleCrop>false</ScaleCrop>
  <HeadingPairs>
    <vt:vector size="4" baseType="variant">
      <vt:variant>
        <vt:lpstr>Design Template</vt:lpstr>
      </vt:variant>
      <vt:variant>
        <vt:i4>1</vt:i4>
      </vt:variant>
      <vt:variant>
        <vt:lpstr>Slide Titles</vt:lpstr>
      </vt:variant>
      <vt:variant>
        <vt:i4>29</vt:i4>
      </vt:variant>
    </vt:vector>
  </HeadingPairs>
  <TitlesOfParts>
    <vt:vector size="30" baseType="lpstr">
      <vt:lpstr>Office Theme</vt:lpstr>
      <vt:lpstr>Supersonic Aircraft Shape Design Powered by SU2 and Pointwise</vt:lpstr>
      <vt:lpstr>Presenters</vt:lpstr>
      <vt:lpstr>Presenters</vt:lpstr>
      <vt:lpstr>Solid Meshing</vt:lpstr>
      <vt:lpstr>Volume Meshing</vt:lpstr>
      <vt:lpstr>Volume Meshing</vt:lpstr>
      <vt:lpstr>FFD Boxes</vt:lpstr>
      <vt:lpstr>Native SU2 Support</vt:lpstr>
      <vt:lpstr>Shape Design in SU2</vt:lpstr>
      <vt:lpstr>Optimal Shape Design Loop</vt:lpstr>
      <vt:lpstr>Shape Design in SU2</vt:lpstr>
      <vt:lpstr>Shape Design in SU2</vt:lpstr>
      <vt:lpstr>Geometry Parameterization</vt:lpstr>
      <vt:lpstr>Geometry Parameterization</vt:lpstr>
      <vt:lpstr>Geometry Parameterization</vt:lpstr>
      <vt:lpstr>Mesh Deformation</vt:lpstr>
      <vt:lpstr>Mesh Deformation</vt:lpstr>
      <vt:lpstr>Flow &amp; Adjoint Problem Setup</vt:lpstr>
      <vt:lpstr>Optimization Problem</vt:lpstr>
      <vt:lpstr>Shape Design in SU2</vt:lpstr>
      <vt:lpstr>Optimization Results</vt:lpstr>
      <vt:lpstr>Optimization Results</vt:lpstr>
      <vt:lpstr>Objective &amp; Flow Constraints</vt:lpstr>
      <vt:lpstr>Geometric Constraints</vt:lpstr>
      <vt:lpstr>Optimization Results</vt:lpstr>
      <vt:lpstr>Optimization Results</vt:lpstr>
      <vt:lpstr>Optimization Results</vt:lpstr>
      <vt:lpstr>We’ve Only Scratched the Surface…</vt:lpstr>
      <vt:lpstr>Thank-you for attending our webinar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PowerPoint Template</dc:title>
  <dc:creator>Jeanne Miller</dc:creator>
  <cp:lastModifiedBy>Thomas Economon</cp:lastModifiedBy>
  <cp:revision>126</cp:revision>
  <dcterms:created xsi:type="dcterms:W3CDTF">2014-04-28T21:45:52Z</dcterms:created>
  <dcterms:modified xsi:type="dcterms:W3CDTF">2014-04-29T01:10:31Z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0x010100F3AC2F0D9767724D9CB69C61CAEC0D4C</vt:lpwstr>
  </property>
</Properties>
</file>